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5" r:id="rId2"/>
    <p:sldId id="333" r:id="rId3"/>
    <p:sldId id="337" r:id="rId4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1181AF8-FDB4-9046-87DC-ED338EF469FD}">
          <p14:sldIdLst>
            <p14:sldId id="275"/>
            <p14:sldId id="333"/>
            <p14:sldId id="33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4660"/>
  </p:normalViewPr>
  <p:slideViewPr>
    <p:cSldViewPr>
      <p:cViewPr>
        <p:scale>
          <a:sx n="120" d="100"/>
          <a:sy n="120" d="100"/>
        </p:scale>
        <p:origin x="-174" y="16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ADFA2-AB0B-440F-AF12-36B462AA28E7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C9331-DD48-497F-973C-8513221A27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497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CA91F-A27B-4B89-B60B-3CA73644705D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2050"/>
            <a:ext cx="4179888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848" y="4473575"/>
            <a:ext cx="560832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382E3-DA00-4182-9CE8-3A9268556C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42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280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79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06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17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871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96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180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15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13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73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200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0" y="6453336"/>
            <a:ext cx="9144000" cy="40466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 userDrawn="1"/>
        </p:nvSpPr>
        <p:spPr>
          <a:xfrm>
            <a:off x="972616" y="0"/>
            <a:ext cx="8171384" cy="11899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" t="2086"/>
          <a:stretch/>
        </p:blipFill>
        <p:spPr>
          <a:xfrm>
            <a:off x="0" y="0"/>
            <a:ext cx="971600" cy="1285663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B3E35-459D-46DB-8073-C6E7123F6C66}" type="datetimeFigureOut">
              <a:rPr lang="es-MX" smtClean="0"/>
              <a:t>07/11/2013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2A569-38A4-4E7B-85F2-6C7BB593A8B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7 CuadroTexto"/>
          <p:cNvSpPr txBox="1"/>
          <p:nvPr userDrawn="1"/>
        </p:nvSpPr>
        <p:spPr>
          <a:xfrm>
            <a:off x="-7536" y="6580905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i="0" cap="small" baseline="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Movimiento contra el Abandono Escolar YO NO ABANDONO</a:t>
            </a:r>
            <a:endParaRPr lang="es-MX" sz="1400" b="1" i="0" cap="small" baseline="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5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/>
        </p:nvCxnSpPr>
        <p:spPr>
          <a:xfrm>
            <a:off x="611560" y="2204864"/>
            <a:ext cx="7992888" cy="0"/>
          </a:xfrm>
          <a:prstGeom prst="line">
            <a:avLst/>
          </a:prstGeom>
          <a:ln w="889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>
            <a:off x="539552" y="4653136"/>
            <a:ext cx="7992888" cy="0"/>
          </a:xfrm>
          <a:prstGeom prst="line">
            <a:avLst/>
          </a:prstGeom>
          <a:ln w="889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 bwMode="auto">
          <a:xfrm>
            <a:off x="395536" y="2492896"/>
            <a:ext cx="8352928" cy="18722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cs typeface="Arial Black"/>
              </a:rPr>
              <a:t>Yo no ABANDONO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ea typeface="+mj-ea"/>
                <a:cs typeface="Arial Black"/>
              </a:rPr>
              <a:t>Intervenciones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 smtClean="0">
              <a:solidFill>
                <a:srgbClr val="5C5C5C"/>
              </a:solidFill>
              <a:effectLst/>
              <a:latin typeface="Arial Black"/>
              <a:ea typeface="+mj-ea"/>
              <a:cs typeface="Arial Black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ea typeface="+mj-ea"/>
                <a:cs typeface="Arial Black"/>
              </a:rPr>
              <a:t>Secretaría </a:t>
            </a: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ea typeface="+mj-ea"/>
                <a:cs typeface="Arial Black"/>
              </a:rPr>
              <a:t>de </a:t>
            </a:r>
            <a:r>
              <a:rPr lang="es-MX" sz="3200" b="1" dirty="0" smtClean="0">
                <a:solidFill>
                  <a:srgbClr val="5C5C5C"/>
                </a:solidFill>
                <a:effectLst/>
                <a:latin typeface="Arial Black"/>
                <a:ea typeface="+mj-ea"/>
                <a:cs typeface="Arial Black"/>
              </a:rPr>
              <a:t>Educación </a:t>
            </a:r>
            <a:endParaRPr lang="es-MX" sz="3200" b="1" dirty="0" smtClean="0">
              <a:solidFill>
                <a:srgbClr val="5C5C5C"/>
              </a:solidFill>
              <a:effectLst/>
              <a:latin typeface="Arial Black"/>
              <a:ea typeface="+mj-ea"/>
              <a:cs typeface="Arial Black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chemeClr val="accent2">
                    <a:lumMod val="75000"/>
                  </a:schemeClr>
                </a:solidFill>
                <a:latin typeface="Arial Black"/>
                <a:ea typeface="+mj-ea"/>
                <a:cs typeface="Arial Black"/>
              </a:rPr>
              <a:t>QUERÉTARO</a:t>
            </a:r>
            <a:endParaRPr lang="es-MX" sz="3200" b="1" dirty="0" smtClean="0">
              <a:solidFill>
                <a:schemeClr val="accent2">
                  <a:lumMod val="75000"/>
                </a:schemeClr>
              </a:solidFill>
              <a:effectLst/>
              <a:latin typeface="Arial Black"/>
              <a:ea typeface="+mj-ea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2376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5165" y="-2738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Educación del 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estado 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Querétaro</a:t>
            </a: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Intervenciones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9512" y="1304175"/>
            <a:ext cx="8784976" cy="5155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1600" dirty="0" smtClean="0">
                <a:solidFill>
                  <a:srgbClr val="595959"/>
                </a:solidFill>
                <a:latin typeface="Arial"/>
                <a:cs typeface="Arial"/>
              </a:rPr>
              <a:t>El </a:t>
            </a:r>
            <a:r>
              <a:rPr lang="es-ES_tradnl" sz="1600" dirty="0" smtClean="0">
                <a:solidFill>
                  <a:srgbClr val="595959"/>
                </a:solidFill>
                <a:latin typeface="Arial"/>
                <a:cs typeface="Arial"/>
              </a:rPr>
              <a:t>estado </a:t>
            </a:r>
            <a:r>
              <a:rPr lang="es-ES_tradnl" sz="1600" dirty="0" smtClean="0">
                <a:solidFill>
                  <a:srgbClr val="595959"/>
                </a:solidFill>
                <a:latin typeface="Arial"/>
                <a:cs typeface="Arial"/>
              </a:rPr>
              <a:t>de Querétaro ha llevado a cabo intervenciones en torno al movimiento contra el abandono escolar en Educación Media Superior YO NO ABANDONO.</a:t>
            </a:r>
          </a:p>
          <a:p>
            <a:pPr algn="just"/>
            <a:endParaRPr lang="es-ES_tradnl" sz="1600" b="1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s-ES_tradnl" sz="1600" b="1" dirty="0" smtClean="0">
                <a:solidFill>
                  <a:srgbClr val="595959"/>
                </a:solidFill>
                <a:latin typeface="Arial"/>
                <a:cs typeface="Arial"/>
              </a:rPr>
              <a:t>Acciones llevadas a cabo en torno a la Dimensión Académica</a:t>
            </a:r>
          </a:p>
          <a:p>
            <a:pPr algn="just"/>
            <a:endParaRPr lang="es-ES_tradnl" sz="16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Estado de Querétaro con Sistema </a:t>
            </a:r>
            <a:r>
              <a:rPr lang="es-MX" sz="1600" dirty="0">
                <a:solidFill>
                  <a:srgbClr val="595959"/>
                </a:solidFill>
                <a:latin typeface="Arial"/>
                <a:cs typeface="Arial"/>
              </a:rPr>
              <a:t>Nacional de Tutorías. 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600" dirty="0">
                <a:solidFill>
                  <a:srgbClr val="595959"/>
                </a:solidFill>
                <a:latin typeface="Arial"/>
                <a:cs typeface="Arial"/>
              </a:rPr>
              <a:t>Participación de docentes en el Diplomado </a:t>
            </a: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 de Formación </a:t>
            </a:r>
            <a:r>
              <a:rPr lang="es-MX" sz="1600" dirty="0">
                <a:solidFill>
                  <a:srgbClr val="595959"/>
                </a:solidFill>
                <a:latin typeface="Arial"/>
                <a:cs typeface="Arial"/>
              </a:rPr>
              <a:t>de Tutores</a:t>
            </a: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MX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600" dirty="0">
                <a:solidFill>
                  <a:srgbClr val="595959"/>
                </a:solidFill>
                <a:latin typeface="Arial"/>
                <a:cs typeface="Arial"/>
              </a:rPr>
              <a:t>Preceptorías académicas</a:t>
            </a: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  <a:endParaRPr lang="es-MX" sz="16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600" dirty="0">
                <a:solidFill>
                  <a:srgbClr val="595959"/>
                </a:solidFill>
                <a:latin typeface="Arial"/>
                <a:cs typeface="Arial"/>
              </a:rPr>
              <a:t>Tutorías grupales y </a:t>
            </a: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personales.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Se </a:t>
            </a:r>
            <a:r>
              <a:rPr lang="es-MX" sz="1600" dirty="0">
                <a:solidFill>
                  <a:srgbClr val="595959"/>
                </a:solidFill>
                <a:latin typeface="Arial"/>
                <a:cs typeface="Arial"/>
              </a:rPr>
              <a:t>elaboraron manuales de </a:t>
            </a: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inducción que incluyen programas </a:t>
            </a:r>
            <a:r>
              <a:rPr lang="es-MX" sz="1600" dirty="0">
                <a:solidFill>
                  <a:srgbClr val="595959"/>
                </a:solidFill>
                <a:latin typeface="Arial"/>
                <a:cs typeface="Arial"/>
              </a:rPr>
              <a:t>de apoyo a los estudiantes, </a:t>
            </a: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reglamentos y </a:t>
            </a:r>
            <a:r>
              <a:rPr lang="es-MX" sz="1600" dirty="0" smtClean="0">
                <a:solidFill>
                  <a:srgbClr val="595959"/>
                </a:solidFill>
                <a:latin typeface="Arial"/>
                <a:cs typeface="Arial"/>
              </a:rPr>
              <a:t>curso </a:t>
            </a:r>
            <a:r>
              <a:rPr lang="es-MX" sz="1600" dirty="0">
                <a:solidFill>
                  <a:srgbClr val="595959"/>
                </a:solidFill>
                <a:latin typeface="Arial"/>
                <a:cs typeface="Arial"/>
              </a:rPr>
              <a:t>de nivelación.</a:t>
            </a:r>
          </a:p>
          <a:p>
            <a:pPr algn="just"/>
            <a:endParaRPr lang="es-ES_tradnl" sz="17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r>
              <a:rPr lang="es-ES_tradnl" sz="1700" b="1" dirty="0">
                <a:solidFill>
                  <a:srgbClr val="595959"/>
                </a:solidFill>
                <a:latin typeface="Arial"/>
                <a:cs typeface="Arial"/>
              </a:rPr>
              <a:t>Acciones llevadas a cabo en torno a la Dimensión Psicosocial</a:t>
            </a:r>
          </a:p>
          <a:p>
            <a:pPr algn="just"/>
            <a:endParaRPr lang="es-ES_tradnl" sz="17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Dentro de 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orientación educativa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algunas instituciones han incluido: 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atención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psicopedagógica, atención médica, nutrición, área social, desarrollo artístico y físico,  orientación vocacional y construcción del proyecto de vida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</a:p>
          <a:p>
            <a:pPr marL="285750" indent="-285750" algn="just">
              <a:buFont typeface="Arial"/>
              <a:buChar char="•"/>
            </a:pPr>
            <a:endParaRPr lang="es-MX" sz="17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Recuperación de alumnos que tramitaron bajas temporales.</a:t>
            </a:r>
          </a:p>
          <a:p>
            <a:pPr marL="285750" indent="-285750" algn="just">
              <a:buFont typeface="Arial"/>
              <a:buChar char="•"/>
            </a:pPr>
            <a:endParaRPr lang="es-MX" sz="1700" dirty="0">
              <a:solidFill>
                <a:srgbClr val="59595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361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5165" y="-2738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Educación del 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estado </a:t>
            </a:r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Querétaro</a:t>
            </a:r>
          </a:p>
          <a:p>
            <a:pPr algn="ctr"/>
            <a:r>
              <a:rPr lang="es-ES_tradn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Intervenciones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9512" y="1304175"/>
            <a:ext cx="8784976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s-MX" sz="15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Identificación de alumnos no reinscritos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s-MX" sz="15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Detección de alumnos con riesgo de abandono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s-MX" sz="15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Áreas de registro y control escolar con información oportuna para la identificación de alumnos con faltas y bajas calificaciones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s-MX" sz="15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Talleres </a:t>
            </a:r>
            <a:r>
              <a:rPr lang="es-MX" sz="1700">
                <a:solidFill>
                  <a:srgbClr val="595959"/>
                </a:solidFill>
                <a:latin typeface="Arial"/>
                <a:cs typeface="Arial"/>
              </a:rPr>
              <a:t>de </a:t>
            </a:r>
            <a:r>
              <a:rPr lang="es-MX" sz="1700" smtClean="0">
                <a:solidFill>
                  <a:srgbClr val="595959"/>
                </a:solidFill>
                <a:latin typeface="Arial"/>
                <a:cs typeface="Arial"/>
              </a:rPr>
              <a:t>regularización y </a:t>
            </a: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asesorías</a:t>
            </a:r>
            <a:r>
              <a:rPr lang="es-MX" sz="1700" dirty="0" smtClean="0">
                <a:solidFill>
                  <a:srgbClr val="595959"/>
                </a:solidFill>
                <a:latin typeface="Arial"/>
                <a:cs typeface="Arial"/>
              </a:rPr>
              <a:t>.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s-MX" sz="15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MX" sz="1700" dirty="0">
                <a:solidFill>
                  <a:srgbClr val="595959"/>
                </a:solidFill>
                <a:latin typeface="Arial"/>
                <a:cs typeface="Arial"/>
              </a:rPr>
              <a:t>Comunicación abierta con padres o tutores, en estrega de calificaciones, inducción para padres, involucramiento en proyectos escolares, capacitación para padres (informática).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s-MX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endParaRPr lang="es-ES_tradnl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endParaRPr lang="es-MX" dirty="0">
              <a:solidFill>
                <a:srgbClr val="595959"/>
              </a:solidFill>
              <a:latin typeface="Arial"/>
              <a:cs typeface="Arial"/>
            </a:endParaRPr>
          </a:p>
          <a:p>
            <a:pPr algn="just"/>
            <a:endParaRPr lang="es-MX" dirty="0" smtClean="0">
              <a:solidFill>
                <a:srgbClr val="59595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815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3482</TotalTime>
  <Words>226</Words>
  <Application>Microsoft Office PowerPoint</Application>
  <PresentationFormat>Presentación en pantalla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SEP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Baez</dc:creator>
  <cp:lastModifiedBy>AURELIANO GARCIA ARREGUIN</cp:lastModifiedBy>
  <cp:revision>172</cp:revision>
  <cp:lastPrinted>2013-10-29T18:19:01Z</cp:lastPrinted>
  <dcterms:created xsi:type="dcterms:W3CDTF">2013-10-15T18:41:08Z</dcterms:created>
  <dcterms:modified xsi:type="dcterms:W3CDTF">2013-11-07T19:16:39Z</dcterms:modified>
</cp:coreProperties>
</file>