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339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1181AF8-FDB4-9046-87DC-ED338EF469FD}">
          <p14:sldIdLst>
            <p14:sldId id="275"/>
            <p14:sldId id="33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996" autoAdjust="0"/>
    <p:restoredTop sz="94660"/>
  </p:normalViewPr>
  <p:slideViewPr>
    <p:cSldViewPr>
      <p:cViewPr>
        <p:scale>
          <a:sx n="130" d="100"/>
          <a:sy n="130" d="100"/>
        </p:scale>
        <p:origin x="-246" y="18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ADFA2-AB0B-440F-AF12-36B462AA28E7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C9331-DD48-497F-973C-8513221A27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7497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CA91F-A27B-4B89-B60B-3CA73644705D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2050"/>
            <a:ext cx="4179888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848" y="4473575"/>
            <a:ext cx="560832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134" y="8829675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382E3-DA00-4182-9CE8-3A9268556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542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280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279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406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217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871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896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180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15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213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473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200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0" y="6453336"/>
            <a:ext cx="9144000" cy="40466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7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 userDrawn="1"/>
        </p:nvSpPr>
        <p:spPr>
          <a:xfrm>
            <a:off x="972616" y="0"/>
            <a:ext cx="8171384" cy="11899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7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2" t="2086"/>
          <a:stretch/>
        </p:blipFill>
        <p:spPr>
          <a:xfrm>
            <a:off x="0" y="0"/>
            <a:ext cx="971600" cy="1285663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7 CuadroTexto"/>
          <p:cNvSpPr txBox="1"/>
          <p:nvPr userDrawn="1"/>
        </p:nvSpPr>
        <p:spPr>
          <a:xfrm>
            <a:off x="-7536" y="6580905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i="0" cap="small" baseline="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Movimiento contra el Abandono Escolar YO NO ABANDONO</a:t>
            </a:r>
            <a:endParaRPr lang="es-MX" sz="1400" b="1" i="0" cap="small" baseline="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45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"/>
          <p:cNvCxnSpPr/>
          <p:nvPr/>
        </p:nvCxnSpPr>
        <p:spPr>
          <a:xfrm>
            <a:off x="611560" y="2204864"/>
            <a:ext cx="7992888" cy="0"/>
          </a:xfrm>
          <a:prstGeom prst="line">
            <a:avLst/>
          </a:prstGeom>
          <a:ln w="889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/>
          <p:nvPr/>
        </p:nvCxnSpPr>
        <p:spPr>
          <a:xfrm>
            <a:off x="539552" y="4653136"/>
            <a:ext cx="7992888" cy="0"/>
          </a:xfrm>
          <a:prstGeom prst="line">
            <a:avLst/>
          </a:prstGeom>
          <a:ln w="889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 bwMode="auto">
          <a:xfrm>
            <a:off x="395536" y="2492896"/>
            <a:ext cx="8352928" cy="187220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b="1" dirty="0" smtClean="0">
                <a:solidFill>
                  <a:srgbClr val="5C5C5C"/>
                </a:solidFill>
                <a:effectLst/>
                <a:latin typeface="Arial Black"/>
                <a:cs typeface="Arial Black"/>
              </a:rPr>
              <a:t>Yo no ABANDONO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b="1" dirty="0" smtClean="0">
                <a:solidFill>
                  <a:srgbClr val="5C5C5C"/>
                </a:solidFill>
                <a:effectLst/>
                <a:latin typeface="Arial Black"/>
                <a:ea typeface="+mj-ea"/>
                <a:cs typeface="Arial Black"/>
              </a:rPr>
              <a:t>Intervenciones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s-MX" sz="1500" b="1" dirty="0" smtClean="0">
              <a:solidFill>
                <a:srgbClr val="5C5C5C"/>
              </a:solidFill>
              <a:effectLst/>
              <a:latin typeface="Arial Black"/>
              <a:ea typeface="+mj-ea"/>
              <a:cs typeface="Arial Black"/>
            </a:endParaRPr>
          </a:p>
          <a:p>
            <a:pPr algn="ctr" eaLnBrk="0" hangingPunct="0">
              <a:defRPr/>
            </a:pPr>
            <a:r>
              <a:rPr lang="es-MX" sz="1700" b="1" dirty="0" smtClean="0">
                <a:solidFill>
                  <a:srgbClr val="595959"/>
                </a:solidFill>
                <a:latin typeface="Arial"/>
                <a:cs typeface="Arial"/>
              </a:rPr>
              <a:t>Colegio </a:t>
            </a:r>
            <a:r>
              <a:rPr lang="es-MX" sz="1700" b="1" dirty="0">
                <a:solidFill>
                  <a:srgbClr val="595959"/>
                </a:solidFill>
                <a:latin typeface="Arial"/>
                <a:cs typeface="Arial"/>
              </a:rPr>
              <a:t>de Estudios Científicos y Tecnológicos del </a:t>
            </a:r>
            <a:r>
              <a:rPr lang="es-MX" sz="1700" b="1" dirty="0" smtClean="0">
                <a:solidFill>
                  <a:srgbClr val="595959"/>
                </a:solidFill>
                <a:latin typeface="Arial"/>
                <a:cs typeface="Arial"/>
              </a:rPr>
              <a:t>estado </a:t>
            </a:r>
            <a:r>
              <a:rPr lang="es-MX" sz="1700" b="1" dirty="0">
                <a:solidFill>
                  <a:srgbClr val="595959"/>
                </a:solidFill>
                <a:latin typeface="Arial"/>
                <a:cs typeface="Arial"/>
              </a:rPr>
              <a:t>de Veracruz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 (CECyTEV)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.</a:t>
            </a:r>
            <a:endParaRPr lang="es-MX" sz="3200" b="1" dirty="0" smtClean="0">
              <a:solidFill>
                <a:srgbClr val="5C5C5C"/>
              </a:solidFill>
              <a:effectLst/>
              <a:latin typeface="Arial Black"/>
              <a:ea typeface="+mj-ea"/>
              <a:cs typeface="Arial Black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b="1" dirty="0" smtClean="0">
                <a:solidFill>
                  <a:schemeClr val="accent2">
                    <a:lumMod val="75000"/>
                  </a:schemeClr>
                </a:solidFill>
                <a:latin typeface="Arial Black"/>
                <a:ea typeface="+mj-ea"/>
                <a:cs typeface="Arial Black"/>
              </a:rPr>
              <a:t>VERACRUZ</a:t>
            </a:r>
            <a:endParaRPr lang="es-MX" sz="3200" b="1" dirty="0" smtClean="0">
              <a:solidFill>
                <a:schemeClr val="accent2">
                  <a:lumMod val="75000"/>
                </a:schemeClr>
              </a:solidFill>
              <a:effectLst/>
              <a:latin typeface="Arial Black"/>
              <a:ea typeface="+mj-ea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423768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05165" y="-27384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s-MX" sz="2000" b="1" dirty="0" smtClean="0">
                <a:solidFill>
                  <a:srgbClr val="595959"/>
                </a:solidFill>
                <a:latin typeface="Arial"/>
                <a:cs typeface="Arial"/>
              </a:rPr>
              <a:t>Intervenciones llevadas a cabo por el Colegio </a:t>
            </a:r>
            <a:r>
              <a:rPr lang="es-MX" sz="2000" b="1" dirty="0">
                <a:solidFill>
                  <a:srgbClr val="595959"/>
                </a:solidFill>
                <a:latin typeface="Arial"/>
                <a:cs typeface="Arial"/>
              </a:rPr>
              <a:t>de Estudios Científicos y Tecnológicos del Estado de Veracruz</a:t>
            </a:r>
            <a:r>
              <a:rPr lang="es-MX" sz="2000" dirty="0">
                <a:solidFill>
                  <a:srgbClr val="595959"/>
                </a:solidFill>
                <a:latin typeface="Arial"/>
                <a:cs typeface="Arial"/>
              </a:rPr>
              <a:t> (CECyTEV).</a:t>
            </a:r>
            <a:endParaRPr lang="es-ES_tradnl" sz="2000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51520" y="1412777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700" b="1" dirty="0">
                <a:solidFill>
                  <a:srgbClr val="595959"/>
                </a:solidFill>
                <a:latin typeface="Arial"/>
                <a:cs typeface="Arial"/>
              </a:rPr>
              <a:t>Asesorías académicas.-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 En las 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reuniones 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de 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academias locales 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que se realizan en los planteles una semana después de cada evaluación parcial, se analizan los índices de reprobación y se 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identifica 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a los alumnos en riesgo por cada uno de los grupos y, con base en los resultados, cada academia se encarga de establecer su propia estrategia a seguir, dentro de las cuales podemos mencionar:</a:t>
            </a:r>
            <a:endParaRPr lang="es-ES_tradnl" sz="1700" dirty="0">
              <a:solidFill>
                <a:srgbClr val="595959"/>
              </a:solidFill>
              <a:latin typeface="Arial"/>
              <a:cs typeface="Arial"/>
            </a:endParaRPr>
          </a:p>
          <a:p>
            <a:pPr lvl="0" algn="just"/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Asesorías grupales brindadas por el docente que imparte la asignatura.</a:t>
            </a:r>
            <a:endParaRPr lang="es-ES_tradnl" sz="1700" dirty="0">
              <a:solidFill>
                <a:srgbClr val="595959"/>
              </a:solidFill>
              <a:latin typeface="Arial"/>
              <a:cs typeface="Arial"/>
            </a:endParaRPr>
          </a:p>
          <a:p>
            <a:pPr lvl="0" algn="just"/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Asesoría entre pares, en los que los alumnos que dominan el tema, apoyan a los que tienen dificultades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.</a:t>
            </a:r>
          </a:p>
          <a:p>
            <a:pPr lvl="0" algn="just"/>
            <a:endParaRPr lang="es-ES_tradnl" sz="17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s-MX" sz="1700" b="1" dirty="0">
                <a:solidFill>
                  <a:srgbClr val="595959"/>
                </a:solidFill>
                <a:latin typeface="Arial"/>
                <a:cs typeface="Arial"/>
              </a:rPr>
              <a:t>Eventos de formación integral.-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 A los jóvenes estudiantes les motiva 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enormemente 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participar en eventos culturales, deportivos y creativos de orden estatal, ya que esto les dará la oportunidad de llegar a competir en un evento nacional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.</a:t>
            </a:r>
          </a:p>
          <a:p>
            <a:pPr algn="just"/>
            <a:endParaRPr lang="es-MX" sz="17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s-MX" sz="1700" b="1" dirty="0">
                <a:solidFill>
                  <a:srgbClr val="595959"/>
                </a:solidFill>
                <a:latin typeface="Arial"/>
                <a:cs typeface="Arial"/>
              </a:rPr>
              <a:t>Programa Institucional de Tutorías (PIT).-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 Permite detectar los casos de 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riesgo de abandono 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escolar, los cuales se identifican a través de los tutores grupales y de la atención individualizada; o en su caso, por el Coordinador del PIT en 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el plantel 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que proporciona atención psicopedagógica, dando el seguimiento correspondiente; cuando se requiere de un apoyo adicional, se </a:t>
            </a:r>
            <a:r>
              <a:rPr lang="es-MX" sz="1700">
                <a:solidFill>
                  <a:srgbClr val="595959"/>
                </a:solidFill>
                <a:latin typeface="Arial"/>
                <a:cs typeface="Arial"/>
              </a:rPr>
              <a:t>canaliza </a:t>
            </a:r>
            <a:r>
              <a:rPr lang="es-MX" sz="1700" smtClean="0">
                <a:solidFill>
                  <a:srgbClr val="595959"/>
                </a:solidFill>
                <a:latin typeface="Arial"/>
                <a:cs typeface="Arial"/>
              </a:rPr>
              <a:t>a 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una institución oficial externa. </a:t>
            </a:r>
            <a:endParaRPr lang="es-ES_tradnl" sz="1700" dirty="0">
              <a:solidFill>
                <a:srgbClr val="595959"/>
              </a:solidFill>
              <a:latin typeface="Arial"/>
              <a:cs typeface="Arial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6440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3499</TotalTime>
  <Words>251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SEP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Baez</dc:creator>
  <cp:lastModifiedBy>AURELIANO GARCIA ARREGUIN</cp:lastModifiedBy>
  <cp:revision>176</cp:revision>
  <cp:lastPrinted>2013-10-29T18:19:01Z</cp:lastPrinted>
  <dcterms:created xsi:type="dcterms:W3CDTF">2013-10-15T18:41:08Z</dcterms:created>
  <dcterms:modified xsi:type="dcterms:W3CDTF">2013-11-07T19:12:14Z</dcterms:modified>
</cp:coreProperties>
</file>