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75" r:id="rId2"/>
    <p:sldId id="332" r:id="rId3"/>
    <p:sldId id="339" r:id="rId4"/>
    <p:sldId id="340" r:id="rId5"/>
    <p:sldId id="341" r:id="rId6"/>
    <p:sldId id="343" r:id="rId7"/>
  </p:sldIdLst>
  <p:sldSz cx="9144000" cy="6858000" type="screen4x3"/>
  <p:notesSz cx="7010400" cy="92964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21181AF8-FDB4-9046-87DC-ED338EF469FD}">
          <p14:sldIdLst>
            <p14:sldId id="275"/>
            <p14:sldId id="332"/>
            <p14:sldId id="339"/>
            <p14:sldId id="340"/>
            <p14:sldId id="341"/>
            <p14:sldId id="343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8996" autoAdjust="0"/>
    <p:restoredTop sz="94660"/>
  </p:normalViewPr>
  <p:slideViewPr>
    <p:cSldViewPr>
      <p:cViewPr>
        <p:scale>
          <a:sx n="140" d="100"/>
          <a:sy n="140" d="100"/>
        </p:scale>
        <p:origin x="114" y="239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649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970134" y="0"/>
            <a:ext cx="3038648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AADFA2-AB0B-440F-AF12-36B462AA28E7}" type="datetimeFigureOut">
              <a:rPr lang="es-MX" smtClean="0"/>
              <a:t>07/11/2013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1" y="8829675"/>
            <a:ext cx="3038649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970134" y="8829675"/>
            <a:ext cx="3038648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5C9331-DD48-497F-973C-8513221A27D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174979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38649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970134" y="1"/>
            <a:ext cx="303864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DCA91F-A27B-4B89-B60B-3CA73644705D}" type="datetimeFigureOut">
              <a:rPr lang="es-MX" smtClean="0"/>
              <a:t>07/11/2013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416050" y="1162050"/>
            <a:ext cx="4179888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01848" y="4473575"/>
            <a:ext cx="560832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1" y="8829675"/>
            <a:ext cx="3038649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970134" y="8829675"/>
            <a:ext cx="303864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7382E3-DA00-4182-9CE8-3A9268556C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954273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B3E35-459D-46DB-8073-C6E7123F6C66}" type="datetimeFigureOut">
              <a:rPr lang="es-MX" smtClean="0"/>
              <a:t>07/11/2013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2A569-38A4-4E7B-85F2-6C7BB593A8B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528038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B3E35-459D-46DB-8073-C6E7123F6C66}" type="datetimeFigureOut">
              <a:rPr lang="es-MX" smtClean="0"/>
              <a:t>07/11/2013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2A569-38A4-4E7B-85F2-6C7BB593A8B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527900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B3E35-459D-46DB-8073-C6E7123F6C66}" type="datetimeFigureOut">
              <a:rPr lang="es-MX" smtClean="0"/>
              <a:t>07/11/2013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2A569-38A4-4E7B-85F2-6C7BB593A8B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94060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B3E35-459D-46DB-8073-C6E7123F6C66}" type="datetimeFigureOut">
              <a:rPr lang="es-MX" smtClean="0"/>
              <a:t>07/11/2013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2A569-38A4-4E7B-85F2-6C7BB593A8B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021777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B3E35-459D-46DB-8073-C6E7123F6C66}" type="datetimeFigureOut">
              <a:rPr lang="es-MX" smtClean="0"/>
              <a:t>07/11/2013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2A569-38A4-4E7B-85F2-6C7BB593A8B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787122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B3E35-459D-46DB-8073-C6E7123F6C66}" type="datetimeFigureOut">
              <a:rPr lang="es-MX" smtClean="0"/>
              <a:t>07/11/2013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2A569-38A4-4E7B-85F2-6C7BB593A8B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189638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B3E35-459D-46DB-8073-C6E7123F6C66}" type="datetimeFigureOut">
              <a:rPr lang="es-MX" smtClean="0"/>
              <a:t>07/11/2013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2A569-38A4-4E7B-85F2-6C7BB593A8B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318082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B3E35-459D-46DB-8073-C6E7123F6C66}" type="datetimeFigureOut">
              <a:rPr lang="es-MX" smtClean="0"/>
              <a:t>07/11/2013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2A569-38A4-4E7B-85F2-6C7BB593A8B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111567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B3E35-459D-46DB-8073-C6E7123F6C66}" type="datetimeFigureOut">
              <a:rPr lang="es-MX" smtClean="0"/>
              <a:t>07/11/2013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2A569-38A4-4E7B-85F2-6C7BB593A8B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921342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B3E35-459D-46DB-8073-C6E7123F6C66}" type="datetimeFigureOut">
              <a:rPr lang="es-MX" smtClean="0"/>
              <a:t>07/11/2013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2A569-38A4-4E7B-85F2-6C7BB593A8B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147373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B3E35-459D-46DB-8073-C6E7123F6C66}" type="datetimeFigureOut">
              <a:rPr lang="es-MX" smtClean="0"/>
              <a:t>07/11/2013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2A569-38A4-4E7B-85F2-6C7BB593A8B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42006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 userDrawn="1"/>
        </p:nvSpPr>
        <p:spPr>
          <a:xfrm>
            <a:off x="0" y="6453336"/>
            <a:ext cx="9144000" cy="404664"/>
          </a:xfrm>
          <a:prstGeom prst="rect">
            <a:avLst/>
          </a:prstGeom>
          <a:gradFill>
            <a:gsLst>
              <a:gs pos="0">
                <a:schemeClr val="bg1"/>
              </a:gs>
              <a:gs pos="50000">
                <a:schemeClr val="bg1">
                  <a:lumMod val="75000"/>
                </a:schemeClr>
              </a:gs>
              <a:gs pos="100000">
                <a:schemeClr val="bg1">
                  <a:lumMod val="65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8 Rectángulo"/>
          <p:cNvSpPr/>
          <p:nvPr userDrawn="1"/>
        </p:nvSpPr>
        <p:spPr>
          <a:xfrm>
            <a:off x="972616" y="0"/>
            <a:ext cx="8171384" cy="1189964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50000">
                <a:schemeClr val="bg1">
                  <a:lumMod val="75000"/>
                </a:schemeClr>
              </a:gs>
              <a:gs pos="100000">
                <a:schemeClr val="bg1">
                  <a:lumMod val="6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10" name="9 Imagen"/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22" t="2086"/>
          <a:stretch/>
        </p:blipFill>
        <p:spPr>
          <a:xfrm>
            <a:off x="0" y="0"/>
            <a:ext cx="971600" cy="1285663"/>
          </a:xfrm>
          <a:prstGeom prst="rect">
            <a:avLst/>
          </a:prstGeom>
        </p:spPr>
      </p:pic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CB3E35-459D-46DB-8073-C6E7123F6C66}" type="datetimeFigureOut">
              <a:rPr lang="es-MX" smtClean="0"/>
              <a:t>07/11/2013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02A569-38A4-4E7B-85F2-6C7BB593A8B8}" type="slidenum">
              <a:rPr lang="es-MX" smtClean="0"/>
              <a:t>‹Nº›</a:t>
            </a:fld>
            <a:endParaRPr lang="es-MX"/>
          </a:p>
        </p:txBody>
      </p:sp>
      <p:sp>
        <p:nvSpPr>
          <p:cNvPr id="11" name="7 CuadroTexto"/>
          <p:cNvSpPr txBox="1"/>
          <p:nvPr userDrawn="1"/>
        </p:nvSpPr>
        <p:spPr>
          <a:xfrm>
            <a:off x="-7536" y="6580905"/>
            <a:ext cx="59046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b="1" i="0" cap="small" baseline="0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Movimiento contra el Abandono Escolar YO NO ABANDONO</a:t>
            </a:r>
            <a:endParaRPr lang="es-MX" sz="1400" b="1" i="0" cap="small" baseline="0" dirty="0">
              <a:solidFill>
                <a:schemeClr val="bg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54525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2 Conector recto"/>
          <p:cNvCxnSpPr/>
          <p:nvPr/>
        </p:nvCxnSpPr>
        <p:spPr>
          <a:xfrm>
            <a:off x="611560" y="2204864"/>
            <a:ext cx="7992888" cy="0"/>
          </a:xfrm>
          <a:prstGeom prst="line">
            <a:avLst/>
          </a:prstGeom>
          <a:ln w="88900"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50000">
                  <a:schemeClr val="bg1">
                    <a:lumMod val="50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  <a:bevelB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3 Conector recto"/>
          <p:cNvCxnSpPr/>
          <p:nvPr/>
        </p:nvCxnSpPr>
        <p:spPr>
          <a:xfrm>
            <a:off x="539552" y="4653136"/>
            <a:ext cx="7992888" cy="0"/>
          </a:xfrm>
          <a:prstGeom prst="line">
            <a:avLst/>
          </a:prstGeom>
          <a:ln w="88900"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50000">
                  <a:schemeClr val="bg1">
                    <a:lumMod val="50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  <a:bevelB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itle 1"/>
          <p:cNvSpPr txBox="1">
            <a:spLocks/>
          </p:cNvSpPr>
          <p:nvPr/>
        </p:nvSpPr>
        <p:spPr bwMode="auto">
          <a:xfrm>
            <a:off x="395536" y="2492896"/>
            <a:ext cx="8352928" cy="187220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3200" b="1" dirty="0" smtClean="0">
                <a:solidFill>
                  <a:srgbClr val="5C5C5C"/>
                </a:solidFill>
                <a:effectLst/>
                <a:latin typeface="Arial Black"/>
                <a:cs typeface="Arial Black"/>
              </a:rPr>
              <a:t>Yo no ABANDONO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3200" b="1" dirty="0" smtClean="0">
                <a:solidFill>
                  <a:srgbClr val="5C5C5C"/>
                </a:solidFill>
                <a:effectLst/>
                <a:latin typeface="Arial Black"/>
                <a:ea typeface="+mj-ea"/>
                <a:cs typeface="Arial Black"/>
              </a:rPr>
              <a:t>Intervenciones</a:t>
            </a:r>
          </a:p>
          <a:p>
            <a:pPr algn="ctr"/>
            <a:endParaRPr lang="es-ES_tradnl" sz="1600" b="1" dirty="0" smtClean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  <a:p>
            <a:pPr algn="ctr"/>
            <a:r>
              <a:rPr lang="es-ES_tradnl" sz="24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CBTis</a:t>
            </a:r>
            <a:r>
              <a:rPr lang="es-ES_tradnl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 246</a:t>
            </a:r>
          </a:p>
          <a:p>
            <a:pPr algn="ctr"/>
            <a:r>
              <a:rPr lang="es-ES_tradnl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Planeación Participativa</a:t>
            </a:r>
            <a:endParaRPr lang="es-ES" sz="2400" b="1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3200" b="1" dirty="0" smtClean="0">
                <a:solidFill>
                  <a:schemeClr val="accent2">
                    <a:lumMod val="75000"/>
                  </a:schemeClr>
                </a:solidFill>
                <a:latin typeface="Arial Black"/>
                <a:ea typeface="+mj-ea"/>
                <a:cs typeface="Arial Black"/>
              </a:rPr>
              <a:t>JALISCO</a:t>
            </a:r>
            <a:endParaRPr lang="es-MX" sz="3200" b="1" dirty="0" smtClean="0">
              <a:solidFill>
                <a:schemeClr val="accent2">
                  <a:lumMod val="75000"/>
                </a:schemeClr>
              </a:solidFill>
              <a:effectLst/>
              <a:latin typeface="Arial Black"/>
              <a:ea typeface="+mj-ea"/>
              <a:cs typeface="Arial Black"/>
            </a:endParaRPr>
          </a:p>
        </p:txBody>
      </p:sp>
    </p:spTree>
    <p:extLst>
      <p:ext uri="{BB962C8B-B14F-4D97-AF65-F5344CB8AC3E}">
        <p14:creationId xmlns:p14="http://schemas.microsoft.com/office/powerpoint/2010/main" val="4237683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905165" y="260648"/>
            <a:ext cx="820891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_tradnl" sz="20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CBTis</a:t>
            </a:r>
            <a:r>
              <a:rPr lang="es-ES_tradnl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 246 Planeación Participativa</a:t>
            </a:r>
          </a:p>
          <a:p>
            <a:pPr algn="ctr"/>
            <a:r>
              <a:rPr lang="es-ES_tradnl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Jalisco</a:t>
            </a:r>
            <a:endParaRPr lang="es-ES" sz="2000" b="1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179512" y="1129961"/>
            <a:ext cx="8784976" cy="575542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El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Movimiento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contra el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Abandono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Escolar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es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una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estrategia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integral de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carácter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nacional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que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involucra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la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participación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conjunta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y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coordinada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de </a:t>
            </a:r>
            <a:r>
              <a:rPr lang="en-US" sz="1600" dirty="0" err="1" smtClean="0">
                <a:solidFill>
                  <a:srgbClr val="595959"/>
                </a:solidFill>
                <a:latin typeface="Arial"/>
                <a:cs typeface="Arial"/>
              </a:rPr>
              <a:t>autoridades</a:t>
            </a:r>
            <a:r>
              <a:rPr lang="en-US" sz="1600" dirty="0" smtClean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lang="en-US" sz="1600" dirty="0" err="1" smtClean="0">
                <a:solidFill>
                  <a:srgbClr val="595959"/>
                </a:solidFill>
                <a:latin typeface="Arial"/>
                <a:cs typeface="Arial"/>
              </a:rPr>
              <a:t>educativas</a:t>
            </a:r>
            <a:r>
              <a:rPr lang="en-US" sz="1600" dirty="0" smtClean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federales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y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estatales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,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directivos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de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planteles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,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docentes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, padres de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familia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,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estudiantes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y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sociedad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en general,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para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lograr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mayores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índices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de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acceso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,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permanencia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y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conclusión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exitosa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de los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estudios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de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nivel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medio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superior.</a:t>
            </a:r>
            <a:endParaRPr lang="es-ES_tradnl" sz="1600" dirty="0">
              <a:solidFill>
                <a:srgbClr val="595959"/>
              </a:solidFill>
              <a:latin typeface="Arial"/>
              <a:cs typeface="Arial"/>
            </a:endParaRPr>
          </a:p>
          <a:p>
            <a:pPr algn="just"/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 </a:t>
            </a:r>
            <a:endParaRPr lang="en-US" sz="1000" dirty="0" smtClean="0">
              <a:solidFill>
                <a:srgbClr val="595959"/>
              </a:solidFill>
              <a:latin typeface="Arial"/>
              <a:cs typeface="Arial"/>
            </a:endParaRPr>
          </a:p>
          <a:p>
            <a:pPr algn="just"/>
            <a:r>
              <a:rPr lang="en-US" sz="1600" dirty="0" err="1" smtClean="0">
                <a:solidFill>
                  <a:srgbClr val="595959"/>
                </a:solidFill>
                <a:latin typeface="Arial"/>
                <a:cs typeface="Arial"/>
              </a:rPr>
              <a:t>Reporte</a:t>
            </a:r>
            <a:r>
              <a:rPr lang="en-US" sz="1600" dirty="0" smtClean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del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Proceso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de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Planeación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Participativa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en el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Plantel</a:t>
            </a:r>
            <a:endParaRPr lang="es-ES_tradnl" sz="1600" dirty="0">
              <a:solidFill>
                <a:srgbClr val="595959"/>
              </a:solidFill>
              <a:latin typeface="Arial"/>
              <a:cs typeface="Arial"/>
            </a:endParaRPr>
          </a:p>
          <a:p>
            <a:pPr algn="just"/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 </a:t>
            </a:r>
            <a:endParaRPr lang="es-ES_tradnl" sz="1000" dirty="0">
              <a:solidFill>
                <a:srgbClr val="595959"/>
              </a:solidFill>
              <a:latin typeface="Arial"/>
              <a:cs typeface="Arial"/>
            </a:endParaRPr>
          </a:p>
          <a:p>
            <a:pPr algn="just"/>
            <a:r>
              <a:rPr lang="en-US" sz="1600" b="1" dirty="0" smtClean="0">
                <a:solidFill>
                  <a:srgbClr val="595959"/>
                </a:solidFill>
                <a:latin typeface="Arial"/>
                <a:cs typeface="Arial"/>
              </a:rPr>
              <a:t>SESIÓN </a:t>
            </a:r>
            <a:r>
              <a:rPr lang="en-US" sz="1600" b="1" dirty="0">
                <a:solidFill>
                  <a:srgbClr val="595959"/>
                </a:solidFill>
                <a:latin typeface="Arial"/>
                <a:cs typeface="Arial"/>
              </a:rPr>
              <a:t>1 “</a:t>
            </a:r>
            <a:r>
              <a:rPr lang="en-US" sz="1600" b="1" dirty="0" err="1">
                <a:solidFill>
                  <a:srgbClr val="595959"/>
                </a:solidFill>
                <a:latin typeface="Arial"/>
                <a:cs typeface="Arial"/>
              </a:rPr>
              <a:t>Arranque</a:t>
            </a:r>
            <a:r>
              <a:rPr lang="en-US" sz="1600" b="1" dirty="0">
                <a:solidFill>
                  <a:srgbClr val="595959"/>
                </a:solidFill>
                <a:latin typeface="Arial"/>
                <a:cs typeface="Arial"/>
              </a:rPr>
              <a:t> del </a:t>
            </a:r>
            <a:r>
              <a:rPr lang="en-US" sz="1600" b="1" dirty="0" err="1">
                <a:solidFill>
                  <a:srgbClr val="595959"/>
                </a:solidFill>
                <a:latin typeface="Arial"/>
                <a:cs typeface="Arial"/>
              </a:rPr>
              <a:t>proceso</a:t>
            </a:r>
            <a:r>
              <a:rPr lang="en-US" sz="1600" b="1" dirty="0" smtClean="0">
                <a:solidFill>
                  <a:srgbClr val="595959"/>
                </a:solidFill>
                <a:latin typeface="Arial"/>
                <a:cs typeface="Arial"/>
              </a:rPr>
              <a:t>”</a:t>
            </a:r>
          </a:p>
          <a:p>
            <a:pPr algn="just"/>
            <a:endParaRPr lang="es-ES_tradnl" sz="1600" b="1" dirty="0">
              <a:solidFill>
                <a:srgbClr val="595959"/>
              </a:solidFill>
              <a:latin typeface="Arial"/>
              <a:cs typeface="Arial"/>
            </a:endParaRPr>
          </a:p>
          <a:p>
            <a:pPr algn="just"/>
            <a:r>
              <a:rPr lang="en-US" sz="1600" dirty="0" smtClean="0">
                <a:solidFill>
                  <a:srgbClr val="595959"/>
                </a:solidFill>
                <a:latin typeface="Arial"/>
                <a:cs typeface="Arial"/>
              </a:rPr>
              <a:t>Para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esta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sesión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se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convocó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a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todo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el personal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docente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,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administrativo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y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directivo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con la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finalidad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de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involucrar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a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todos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los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miembros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directos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en la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formación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y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acompañamiento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de los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jóvenes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estudiantes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del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Plantel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para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lang="en-US" sz="1600" dirty="0" smtClean="0">
                <a:solidFill>
                  <a:srgbClr val="595959"/>
                </a:solidFill>
                <a:latin typeface="Arial"/>
                <a:cs typeface="Arial"/>
              </a:rPr>
              <a:t>el </a:t>
            </a:r>
            <a:r>
              <a:rPr lang="en-US" sz="1600" dirty="0" err="1" smtClean="0">
                <a:solidFill>
                  <a:srgbClr val="595959"/>
                </a:solidFill>
                <a:latin typeface="Arial"/>
                <a:cs typeface="Arial"/>
              </a:rPr>
              <a:t>conocimiento</a:t>
            </a:r>
            <a:r>
              <a:rPr lang="en-US" sz="1600" dirty="0" smtClean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del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Programa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de la SEMS “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Yo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No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Abandono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”. Se les </a:t>
            </a:r>
            <a:r>
              <a:rPr lang="en-US" sz="1600" dirty="0" err="1" smtClean="0">
                <a:solidFill>
                  <a:srgbClr val="595959"/>
                </a:solidFill>
                <a:latin typeface="Arial"/>
                <a:cs typeface="Arial"/>
              </a:rPr>
              <a:t>explicó</a:t>
            </a:r>
            <a:r>
              <a:rPr lang="en-US" sz="1600" dirty="0" smtClean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a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grandes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rasgos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los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objetivos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de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dicho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programa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y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las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estrategias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que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con la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colaboración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de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todos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y  con el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apoyo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e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involucramiento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de los padres de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familia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y los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materiales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(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cuadernillos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del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proyecto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)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es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posible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reducir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el alto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índice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de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abandono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escolar con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que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se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cuenta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en la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actualidad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,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partiendo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de la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premisa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de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que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el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abandono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escolar se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combate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en la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escuela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, con el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apoyo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de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todos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y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cada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uno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de los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integrantes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de la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comunidad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educativa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del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plantel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.</a:t>
            </a:r>
            <a:r>
              <a:rPr lang="es-ES_tradnl" sz="1600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endParaRPr lang="es-ES_tradnl" sz="1600" dirty="0" smtClean="0">
              <a:solidFill>
                <a:srgbClr val="595959"/>
              </a:solidFill>
              <a:latin typeface="Arial"/>
              <a:cs typeface="Arial"/>
            </a:endParaRPr>
          </a:p>
          <a:p>
            <a:r>
              <a:rPr lang="en-US" sz="1600" dirty="0" smtClean="0">
                <a:solidFill>
                  <a:srgbClr val="595959"/>
                </a:solidFill>
                <a:latin typeface="Arial"/>
                <a:cs typeface="Arial"/>
              </a:rPr>
              <a:t>El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Objetivo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 de la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sesión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fue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que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 el personal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docente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,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administrativo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y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directivo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interiorizará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la idea de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desarrollar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un Plan contra el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Abandono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Escolar en el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plantel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a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través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de un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método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de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planeación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participativa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.</a:t>
            </a:r>
            <a:endParaRPr lang="es-ES_tradnl" sz="1600" dirty="0">
              <a:solidFill>
                <a:srgbClr val="595959"/>
              </a:solidFill>
              <a:latin typeface="Arial"/>
              <a:cs typeface="Arial"/>
            </a:endParaRPr>
          </a:p>
          <a:p>
            <a:endParaRPr lang="es-ES_tradnl" sz="1600" dirty="0"/>
          </a:p>
        </p:txBody>
      </p:sp>
    </p:spTree>
    <p:extLst>
      <p:ext uri="{BB962C8B-B14F-4D97-AF65-F5344CB8AC3E}">
        <p14:creationId xmlns:p14="http://schemas.microsoft.com/office/powerpoint/2010/main" val="36932362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179512" y="1124744"/>
            <a:ext cx="8784976" cy="60631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La </a:t>
            </a:r>
            <a:r>
              <a:rPr lang="en-US" sz="1600" dirty="0" err="1" smtClean="0">
                <a:solidFill>
                  <a:srgbClr val="595959"/>
                </a:solidFill>
                <a:latin typeface="Arial"/>
                <a:cs typeface="Arial"/>
              </a:rPr>
              <a:t>actividad</a:t>
            </a:r>
            <a:r>
              <a:rPr lang="en-US" sz="1600" dirty="0" smtClean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del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grupo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fue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recopilar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información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que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sea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útil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para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el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diagnóstico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causas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del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abandono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escolar. Durante la </a:t>
            </a:r>
            <a:r>
              <a:rPr lang="en-US" sz="1600" dirty="0" err="1" smtClean="0">
                <a:solidFill>
                  <a:srgbClr val="595959"/>
                </a:solidFill>
                <a:latin typeface="Arial"/>
                <a:cs typeface="Arial"/>
              </a:rPr>
              <a:t>semana</a:t>
            </a:r>
            <a:r>
              <a:rPr lang="en-US" sz="1600" dirty="0" smtClean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lang="en-US" sz="1600" dirty="0" err="1" smtClean="0">
                <a:solidFill>
                  <a:srgbClr val="595959"/>
                </a:solidFill>
                <a:latin typeface="Arial"/>
                <a:cs typeface="Arial"/>
              </a:rPr>
              <a:t>que</a:t>
            </a:r>
            <a:r>
              <a:rPr lang="en-US" sz="1600" dirty="0" smtClean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lang="en-US" sz="1600" dirty="0" err="1" smtClean="0">
                <a:solidFill>
                  <a:srgbClr val="595959"/>
                </a:solidFill>
                <a:latin typeface="Arial"/>
                <a:cs typeface="Arial"/>
              </a:rPr>
              <a:t>siguió</a:t>
            </a:r>
            <a:r>
              <a:rPr lang="en-US" sz="1600" dirty="0" smtClean="0">
                <a:solidFill>
                  <a:srgbClr val="595959"/>
                </a:solidFill>
                <a:latin typeface="Arial"/>
                <a:cs typeface="Arial"/>
              </a:rPr>
              <a:t> a </a:t>
            </a:r>
            <a:r>
              <a:rPr lang="en-US" sz="1600" dirty="0" err="1" smtClean="0">
                <a:solidFill>
                  <a:srgbClr val="595959"/>
                </a:solidFill>
                <a:latin typeface="Arial"/>
                <a:cs typeface="Arial"/>
              </a:rPr>
              <a:t>esta</a:t>
            </a:r>
            <a:r>
              <a:rPr lang="en-US" sz="1600" dirty="0" smtClean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lang="en-US" sz="1600" dirty="0" err="1" smtClean="0">
                <a:solidFill>
                  <a:srgbClr val="595959"/>
                </a:solidFill>
                <a:latin typeface="Arial"/>
                <a:cs typeface="Arial"/>
              </a:rPr>
              <a:t>primera</a:t>
            </a:r>
            <a:r>
              <a:rPr lang="en-US" sz="1600" dirty="0" smtClean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sesión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, los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participantes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del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grupo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recopilaron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información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directamente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de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actores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relevantes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(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alumnos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regulares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,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alumnos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que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han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abandonado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la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escuela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, padres de ambos 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grupos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, 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otras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 personas  de  la 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comunidad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, 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colegas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 de 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su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plantel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 y 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otros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), 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así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como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información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 de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elaboración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propia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o de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otras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fuentes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(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estudios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o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análisis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propios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,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datos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generales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o de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sus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respectivas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clases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lang="en-US" sz="1600" dirty="0" smtClean="0">
                <a:solidFill>
                  <a:srgbClr val="595959"/>
                </a:solidFill>
                <a:latin typeface="Arial"/>
                <a:cs typeface="Arial"/>
              </a:rPr>
              <a:t>y</a:t>
            </a:r>
            <a:r>
              <a:rPr lang="es-ES_tradnl" sz="1600" dirty="0" smtClean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lang="en-US" sz="1600" dirty="0" err="1" smtClean="0">
                <a:solidFill>
                  <a:srgbClr val="595959"/>
                </a:solidFill>
                <a:latin typeface="Arial"/>
                <a:cs typeface="Arial"/>
              </a:rPr>
              <a:t>salones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).</a:t>
            </a:r>
            <a:endParaRPr lang="es-ES_tradnl" sz="1600" dirty="0">
              <a:solidFill>
                <a:srgbClr val="595959"/>
              </a:solidFill>
              <a:latin typeface="Arial"/>
              <a:cs typeface="Arial"/>
            </a:endParaRPr>
          </a:p>
          <a:p>
            <a:pPr marL="457200" indent="-457200" algn="just">
              <a:buFont typeface="+mj-lt"/>
              <a:buAutoNum type="arabicPeriod" startAt="2"/>
            </a:pPr>
            <a:endParaRPr lang="es-MX" sz="1200" dirty="0">
              <a:solidFill>
                <a:srgbClr val="595959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1600" b="1" dirty="0">
                <a:solidFill>
                  <a:srgbClr val="595959"/>
                </a:solidFill>
                <a:latin typeface="Arial"/>
                <a:cs typeface="Arial"/>
              </a:rPr>
              <a:t>SESIÓN 2 “</a:t>
            </a:r>
            <a:r>
              <a:rPr lang="en-US" sz="1600" b="1" dirty="0" err="1">
                <a:solidFill>
                  <a:srgbClr val="595959"/>
                </a:solidFill>
                <a:latin typeface="Arial"/>
                <a:cs typeface="Arial"/>
              </a:rPr>
              <a:t>Diagnóstico</a:t>
            </a:r>
            <a:r>
              <a:rPr lang="en-US" sz="1600" b="1" dirty="0">
                <a:solidFill>
                  <a:srgbClr val="595959"/>
                </a:solidFill>
                <a:latin typeface="Arial"/>
                <a:cs typeface="Arial"/>
              </a:rPr>
              <a:t> con la </a:t>
            </a:r>
            <a:r>
              <a:rPr lang="en-US" sz="1600" b="1" dirty="0" err="1">
                <a:solidFill>
                  <a:srgbClr val="595959"/>
                </a:solidFill>
                <a:latin typeface="Arial"/>
                <a:cs typeface="Arial"/>
              </a:rPr>
              <a:t>comunidad</a:t>
            </a:r>
            <a:r>
              <a:rPr lang="en-US" sz="1600" b="1" dirty="0">
                <a:solidFill>
                  <a:srgbClr val="595959"/>
                </a:solidFill>
                <a:latin typeface="Arial"/>
                <a:cs typeface="Arial"/>
              </a:rPr>
              <a:t>”</a:t>
            </a:r>
            <a:endParaRPr lang="es-ES_tradnl" sz="1600" b="1" dirty="0">
              <a:solidFill>
                <a:srgbClr val="595959"/>
              </a:solidFill>
              <a:latin typeface="Arial"/>
              <a:cs typeface="Arial"/>
            </a:endParaRPr>
          </a:p>
          <a:p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 </a:t>
            </a:r>
            <a:endParaRPr lang="es-ES_tradnl" sz="1200" dirty="0">
              <a:solidFill>
                <a:srgbClr val="595959"/>
              </a:solidFill>
              <a:latin typeface="Arial"/>
              <a:cs typeface="Arial"/>
            </a:endParaRPr>
          </a:p>
          <a:p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Para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esta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sesión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se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convocó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a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una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reunión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general con los padres de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familia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lang="en-US" sz="1600" dirty="0" err="1" smtClean="0">
                <a:solidFill>
                  <a:srgbClr val="595959"/>
                </a:solidFill>
                <a:latin typeface="Arial"/>
                <a:cs typeface="Arial"/>
              </a:rPr>
              <a:t>para</a:t>
            </a:r>
            <a:r>
              <a:rPr lang="en-US" sz="1600" dirty="0" smtClean="0">
                <a:solidFill>
                  <a:srgbClr val="595959"/>
                </a:solidFill>
                <a:latin typeface="Arial"/>
                <a:cs typeface="Arial"/>
              </a:rPr>
              <a:t>, 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de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igual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forma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que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con el personal del </a:t>
            </a:r>
            <a:r>
              <a:rPr lang="en-US" sz="1600" dirty="0" err="1" smtClean="0">
                <a:solidFill>
                  <a:srgbClr val="595959"/>
                </a:solidFill>
                <a:latin typeface="Arial"/>
                <a:cs typeface="Arial"/>
              </a:rPr>
              <a:t>plantel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,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darles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a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conocer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los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objetivos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del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Programa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y </a:t>
            </a:r>
            <a:r>
              <a:rPr lang="en-US" sz="1600" dirty="0" smtClean="0">
                <a:solidFill>
                  <a:srgbClr val="595959"/>
                </a:solidFill>
                <a:latin typeface="Arial"/>
                <a:cs typeface="Arial"/>
              </a:rPr>
              <a:t>la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necesidad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de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contar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con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su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apoyo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en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todo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momento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,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ya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que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como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padres de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familia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son un factor clave en la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formación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y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acompañamiento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de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sus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hijos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.</a:t>
            </a:r>
            <a:endParaRPr lang="es-ES_tradnl" sz="1600" dirty="0">
              <a:solidFill>
                <a:srgbClr val="595959"/>
              </a:solidFill>
              <a:latin typeface="Arial"/>
              <a:cs typeface="Arial"/>
            </a:endParaRPr>
          </a:p>
          <a:p>
            <a:r>
              <a:rPr lang="en-US" sz="1600" dirty="0" smtClean="0">
                <a:solidFill>
                  <a:srgbClr val="595959"/>
                </a:solidFill>
                <a:latin typeface="Arial"/>
                <a:cs typeface="Arial"/>
              </a:rPr>
              <a:t>Los 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padres de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familia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externaron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los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principales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factores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que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ellos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consideran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importantes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y de gran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impacto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para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el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abandono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escolar de los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jóvenes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.</a:t>
            </a:r>
            <a:endParaRPr lang="es-ES_tradnl" sz="1600" dirty="0">
              <a:solidFill>
                <a:srgbClr val="595959"/>
              </a:solidFill>
              <a:latin typeface="Arial"/>
              <a:cs typeface="Arial"/>
            </a:endParaRPr>
          </a:p>
          <a:p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Se les </a:t>
            </a:r>
            <a:r>
              <a:rPr lang="en-US" sz="1600" dirty="0" err="1" smtClean="0">
                <a:solidFill>
                  <a:srgbClr val="595959"/>
                </a:solidFill>
                <a:latin typeface="Arial"/>
                <a:cs typeface="Arial"/>
              </a:rPr>
              <a:t>brindó</a:t>
            </a:r>
            <a:r>
              <a:rPr lang="en-US" sz="1600" dirty="0" smtClean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la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conferencia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“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Cómo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hacer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que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mis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hijos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me </a:t>
            </a:r>
            <a:r>
              <a:rPr lang="en-US" sz="1600" dirty="0" err="1" smtClean="0">
                <a:solidFill>
                  <a:srgbClr val="595959"/>
                </a:solidFill>
                <a:latin typeface="Arial"/>
                <a:cs typeface="Arial"/>
              </a:rPr>
              <a:t>escuchen</a:t>
            </a:r>
            <a:r>
              <a:rPr lang="en-US" sz="1600" dirty="0" smtClean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y me </a:t>
            </a:r>
            <a:r>
              <a:rPr lang="en-US" sz="1600" dirty="0" err="1" smtClean="0">
                <a:solidFill>
                  <a:srgbClr val="595959"/>
                </a:solidFill>
                <a:latin typeface="Arial"/>
                <a:cs typeface="Arial"/>
              </a:rPr>
              <a:t>comprendan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”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impartida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por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la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reconocida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Lic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. Julia Pérez Zepeda.</a:t>
            </a:r>
            <a:endParaRPr lang="es-ES_tradnl" sz="1600" dirty="0">
              <a:solidFill>
                <a:srgbClr val="595959"/>
              </a:solidFill>
              <a:latin typeface="Arial"/>
              <a:cs typeface="Arial"/>
            </a:endParaRPr>
          </a:p>
          <a:p>
            <a:pPr algn="just"/>
            <a:r>
              <a:rPr lang="en-US" sz="1600" dirty="0" err="1" smtClean="0">
                <a:solidFill>
                  <a:srgbClr val="595959"/>
                </a:solidFill>
                <a:latin typeface="Arial"/>
                <a:cs typeface="Arial"/>
              </a:rPr>
              <a:t>Asimismo</a:t>
            </a:r>
            <a:r>
              <a:rPr lang="en-US" sz="1600" dirty="0" smtClean="0">
                <a:solidFill>
                  <a:srgbClr val="595959"/>
                </a:solidFill>
                <a:latin typeface="Arial"/>
                <a:cs typeface="Arial"/>
              </a:rPr>
              <a:t>, 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se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reprodujeron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y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entregaron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al final de la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sesión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unos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cuadernillos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con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recomendaciones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para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los padres de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familia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lang="en-US" sz="1600" dirty="0" err="1" smtClean="0">
                <a:solidFill>
                  <a:srgbClr val="595959"/>
                </a:solidFill>
                <a:latin typeface="Arial"/>
                <a:cs typeface="Arial"/>
              </a:rPr>
              <a:t>sobre</a:t>
            </a:r>
            <a:r>
              <a:rPr lang="en-US" sz="1600" dirty="0" smtClean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el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acompañamiento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integral de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sus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hijos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, </a:t>
            </a:r>
            <a:r>
              <a:rPr lang="en-US" sz="1600" dirty="0" err="1" smtClean="0">
                <a:solidFill>
                  <a:srgbClr val="595959"/>
                </a:solidFill>
                <a:latin typeface="Arial"/>
                <a:cs typeface="Arial"/>
              </a:rPr>
              <a:t>cuyos</a:t>
            </a:r>
            <a:r>
              <a:rPr lang="en-US" sz="1600" dirty="0" smtClean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lang="en-US" sz="1600" dirty="0" err="1" smtClean="0">
                <a:solidFill>
                  <a:srgbClr val="595959"/>
                </a:solidFill>
                <a:latin typeface="Arial"/>
                <a:cs typeface="Arial"/>
              </a:rPr>
              <a:t>contenidos</a:t>
            </a:r>
            <a:r>
              <a:rPr lang="en-US" sz="1600" dirty="0" smtClean="0">
                <a:solidFill>
                  <a:srgbClr val="595959"/>
                </a:solidFill>
                <a:latin typeface="Arial"/>
                <a:cs typeface="Arial"/>
              </a:rPr>
              <a:t> se </a:t>
            </a:r>
            <a:r>
              <a:rPr lang="en-US" sz="1600" dirty="0" err="1" smtClean="0">
                <a:solidFill>
                  <a:srgbClr val="595959"/>
                </a:solidFill>
                <a:latin typeface="Arial"/>
                <a:cs typeface="Arial"/>
              </a:rPr>
              <a:t>obtuvieron</a:t>
            </a:r>
            <a:r>
              <a:rPr lang="en-US" sz="1600" dirty="0" smtClean="0">
                <a:solidFill>
                  <a:srgbClr val="595959"/>
                </a:solidFill>
                <a:latin typeface="Arial"/>
                <a:cs typeface="Arial"/>
              </a:rPr>
              <a:t> del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mismo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material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que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nos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ofrece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el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Programa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Federal “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Yo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No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Abandono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”</a:t>
            </a:r>
            <a:r>
              <a:rPr lang="es-ES_tradnl" sz="1600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endParaRPr lang="es-ES_tradnl" sz="1600" dirty="0" smtClean="0">
              <a:solidFill>
                <a:srgbClr val="595959"/>
              </a:solidFill>
              <a:latin typeface="Arial"/>
              <a:cs typeface="Arial"/>
            </a:endParaRPr>
          </a:p>
          <a:p>
            <a:pPr marL="457200" indent="-457200" algn="just">
              <a:buFont typeface="+mj-lt"/>
              <a:buAutoNum type="arabicPeriod" startAt="2"/>
            </a:pPr>
            <a:endParaRPr lang="es-MX" sz="2000" dirty="0">
              <a:solidFill>
                <a:srgbClr val="595959"/>
              </a:solidFill>
              <a:latin typeface="Arial"/>
              <a:cs typeface="Arial"/>
            </a:endParaRPr>
          </a:p>
          <a:p>
            <a:pPr marL="457200" indent="-457200" algn="just">
              <a:buFont typeface="+mj-lt"/>
              <a:buAutoNum type="arabicPeriod" startAt="2"/>
            </a:pPr>
            <a:endParaRPr lang="es-ES_tradnl" sz="2000" dirty="0">
              <a:solidFill>
                <a:srgbClr val="595959"/>
              </a:solidFill>
              <a:latin typeface="Arial"/>
              <a:cs typeface="Arial"/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905165" y="260648"/>
            <a:ext cx="820891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_tradnl" sz="20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CBTis</a:t>
            </a:r>
            <a:r>
              <a:rPr lang="es-ES_tradnl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 246 Planeación Participativa</a:t>
            </a:r>
          </a:p>
          <a:p>
            <a:pPr algn="ctr"/>
            <a:r>
              <a:rPr lang="es-ES_tradnl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Jalisco</a:t>
            </a:r>
            <a:endParaRPr lang="es-ES" sz="2000" b="1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407118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179512" y="1283270"/>
            <a:ext cx="8784976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Por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lang="en-US" sz="1600" dirty="0" err="1" smtClean="0">
                <a:solidFill>
                  <a:srgbClr val="595959"/>
                </a:solidFill>
                <a:latin typeface="Arial"/>
                <a:cs typeface="Arial"/>
              </a:rPr>
              <a:t>último</a:t>
            </a:r>
            <a:r>
              <a:rPr lang="en-US" sz="1600" dirty="0" smtClean="0">
                <a:solidFill>
                  <a:srgbClr val="595959"/>
                </a:solidFill>
                <a:latin typeface="Arial"/>
                <a:cs typeface="Arial"/>
              </a:rPr>
              <a:t>, 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se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generó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el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compromiso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por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parte de los padres de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familia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de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estar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en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constante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comunicación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tanto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con la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escuela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como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con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sus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hijos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para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lograr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lang="en-US" sz="1600" dirty="0" err="1" smtClean="0">
                <a:solidFill>
                  <a:srgbClr val="595959"/>
                </a:solidFill>
                <a:latin typeface="Arial"/>
                <a:cs typeface="Arial"/>
              </a:rPr>
              <a:t>detectar</a:t>
            </a:r>
            <a:r>
              <a:rPr lang="en-US" sz="1600" dirty="0" smtClean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y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atender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cualquier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tipo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de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situación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de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riesgo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que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pudiera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lang="en-US" sz="1600" dirty="0" err="1" smtClean="0">
                <a:solidFill>
                  <a:srgbClr val="595959"/>
                </a:solidFill>
                <a:latin typeface="Arial"/>
                <a:cs typeface="Arial"/>
              </a:rPr>
              <a:t>ocasionar</a:t>
            </a:r>
            <a:r>
              <a:rPr lang="en-US" sz="1600" dirty="0" smtClean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un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abandono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escolar.</a:t>
            </a:r>
            <a:endParaRPr lang="es-ES_tradnl" sz="1600" dirty="0">
              <a:solidFill>
                <a:srgbClr val="595959"/>
              </a:solidFill>
              <a:latin typeface="Arial"/>
              <a:cs typeface="Arial"/>
            </a:endParaRPr>
          </a:p>
          <a:p>
            <a:pPr algn="just"/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 </a:t>
            </a:r>
            <a:endParaRPr lang="es-ES_tradnl" sz="1600" dirty="0">
              <a:solidFill>
                <a:srgbClr val="595959"/>
              </a:solidFill>
              <a:latin typeface="Arial"/>
              <a:cs typeface="Arial"/>
            </a:endParaRPr>
          </a:p>
          <a:p>
            <a:pPr algn="just"/>
            <a:r>
              <a:rPr lang="en-US" sz="1600" b="1" i="1" dirty="0">
                <a:solidFill>
                  <a:srgbClr val="595959"/>
                </a:solidFill>
                <a:latin typeface="Arial"/>
                <a:cs typeface="Arial"/>
              </a:rPr>
              <a:t>SESIÓN 3 “</a:t>
            </a:r>
            <a:r>
              <a:rPr lang="en-US" sz="1600" b="1" i="1" dirty="0" err="1">
                <a:solidFill>
                  <a:srgbClr val="595959"/>
                </a:solidFill>
                <a:latin typeface="Arial"/>
                <a:cs typeface="Arial"/>
              </a:rPr>
              <a:t>Diagnostico</a:t>
            </a:r>
            <a:r>
              <a:rPr lang="en-US" sz="1600" b="1" i="1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lang="en-US" sz="1600" b="1" i="1" dirty="0" err="1">
                <a:solidFill>
                  <a:srgbClr val="595959"/>
                </a:solidFill>
                <a:latin typeface="Arial"/>
                <a:cs typeface="Arial"/>
              </a:rPr>
              <a:t>participativo</a:t>
            </a:r>
            <a:r>
              <a:rPr lang="en-US" sz="1600" b="1" i="1" dirty="0">
                <a:solidFill>
                  <a:srgbClr val="595959"/>
                </a:solidFill>
                <a:latin typeface="Arial"/>
                <a:cs typeface="Arial"/>
              </a:rPr>
              <a:t>”</a:t>
            </a:r>
            <a:endParaRPr lang="es-ES_tradnl" sz="1600" dirty="0">
              <a:solidFill>
                <a:srgbClr val="595959"/>
              </a:solidFill>
              <a:latin typeface="Arial"/>
              <a:cs typeface="Arial"/>
            </a:endParaRPr>
          </a:p>
          <a:p>
            <a:pPr algn="just"/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 </a:t>
            </a:r>
            <a:endParaRPr lang="es-ES_tradnl" sz="1600" dirty="0">
              <a:solidFill>
                <a:srgbClr val="595959"/>
              </a:solidFill>
              <a:latin typeface="Arial"/>
              <a:cs typeface="Arial"/>
            </a:endParaRPr>
          </a:p>
          <a:p>
            <a:pPr algn="just"/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El </a:t>
            </a:r>
            <a:r>
              <a:rPr lang="en-US" sz="1600" dirty="0" err="1" smtClean="0">
                <a:solidFill>
                  <a:srgbClr val="595959"/>
                </a:solidFill>
                <a:latin typeface="Arial"/>
                <a:cs typeface="Arial"/>
              </a:rPr>
              <a:t>objetivo</a:t>
            </a:r>
            <a:r>
              <a:rPr lang="en-US" sz="1600" dirty="0" smtClean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de la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sesión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fue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que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 el personal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docente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,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administrativo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y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directivo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identificarán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los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factores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que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, 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desde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su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perspectiva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,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impiden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que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 los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alumnos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permanezcan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en  la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escuela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y se 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gradúen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de  la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Educación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Media Superior (EMS),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así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como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 la  </a:t>
            </a:r>
            <a:r>
              <a:rPr lang="en-US" sz="1600" dirty="0" err="1" smtClean="0">
                <a:solidFill>
                  <a:srgbClr val="595959"/>
                </a:solidFill>
                <a:latin typeface="Arial"/>
                <a:cs typeface="Arial"/>
              </a:rPr>
              <a:t>identificación</a:t>
            </a:r>
            <a:r>
              <a:rPr lang="en-US" sz="1600" dirty="0" smtClean="0">
                <a:solidFill>
                  <a:srgbClr val="595959"/>
                </a:solidFill>
                <a:latin typeface="Arial"/>
                <a:cs typeface="Arial"/>
              </a:rPr>
              <a:t>  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de  los 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principales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proyectos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que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   se 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deberían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llevar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 a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cabo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para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solucionar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 la 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problemática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 del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abandono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escolar en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su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plantel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.</a:t>
            </a:r>
            <a:endParaRPr lang="es-ES_tradnl" sz="1600" dirty="0">
              <a:solidFill>
                <a:srgbClr val="595959"/>
              </a:solidFill>
              <a:latin typeface="Arial"/>
              <a:cs typeface="Arial"/>
            </a:endParaRPr>
          </a:p>
          <a:p>
            <a:pPr algn="just"/>
            <a:r>
              <a:rPr lang="en-US" sz="1600" dirty="0" smtClean="0">
                <a:solidFill>
                  <a:srgbClr val="595959"/>
                </a:solidFill>
                <a:latin typeface="Arial"/>
                <a:cs typeface="Arial"/>
              </a:rPr>
              <a:t>Se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realizó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una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exposición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sobre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las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estadísticas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básicas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del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abandono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escolar en el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plantel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, se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reflexionó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sobre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las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mismas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y los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trabajos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de campo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realizados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por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el personal, se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identificaron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y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clasificaron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las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causas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de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abandono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lang="en-US" sz="1600" dirty="0" smtClean="0">
                <a:solidFill>
                  <a:srgbClr val="595959"/>
                </a:solidFill>
                <a:latin typeface="Arial"/>
                <a:cs typeface="Arial"/>
              </a:rPr>
              <a:t>escolar y se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procedió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a la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votación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para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identificar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las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de mayor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impacto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;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también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se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identificaron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los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principales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proyectos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que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lang="en-US" sz="1600" dirty="0" err="1" smtClean="0">
                <a:solidFill>
                  <a:srgbClr val="595959"/>
                </a:solidFill>
                <a:latin typeface="Arial"/>
                <a:cs typeface="Arial"/>
              </a:rPr>
              <a:t>deberían</a:t>
            </a:r>
            <a:r>
              <a:rPr lang="en-US" sz="1600" dirty="0" smtClean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llevarse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a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cabo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para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solucionar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la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problemática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del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abandono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escolar en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nuestro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lang="en-US" sz="1600" dirty="0" err="1" smtClean="0">
                <a:solidFill>
                  <a:srgbClr val="595959"/>
                </a:solidFill>
                <a:latin typeface="Arial"/>
                <a:cs typeface="Arial"/>
              </a:rPr>
              <a:t>plantel</a:t>
            </a:r>
            <a:r>
              <a:rPr lang="en-US" sz="1600" dirty="0" smtClean="0">
                <a:solidFill>
                  <a:srgbClr val="595959"/>
                </a:solidFill>
                <a:latin typeface="Arial"/>
                <a:cs typeface="Arial"/>
              </a:rPr>
              <a:t>, 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el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CBTis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No. 246.</a:t>
            </a:r>
            <a:endParaRPr lang="es-ES_tradnl" sz="1600" dirty="0">
              <a:solidFill>
                <a:srgbClr val="595959"/>
              </a:solidFill>
              <a:latin typeface="Arial"/>
              <a:cs typeface="Arial"/>
            </a:endParaRPr>
          </a:p>
          <a:p>
            <a:pPr marL="457200" indent="-457200" algn="just">
              <a:buFont typeface="+mj-lt"/>
              <a:buAutoNum type="arabicPeriod" startAt="2"/>
            </a:pPr>
            <a:endParaRPr lang="es-MX" sz="2000" dirty="0">
              <a:solidFill>
                <a:srgbClr val="595959"/>
              </a:solidFill>
              <a:latin typeface="Arial"/>
              <a:cs typeface="Arial"/>
            </a:endParaRPr>
          </a:p>
          <a:p>
            <a:pPr marL="457200" indent="-457200" algn="just">
              <a:buFont typeface="+mj-lt"/>
              <a:buAutoNum type="arabicPeriod" startAt="2"/>
            </a:pPr>
            <a:endParaRPr lang="es-ES_tradnl" sz="2000" dirty="0">
              <a:solidFill>
                <a:srgbClr val="595959"/>
              </a:solidFill>
              <a:latin typeface="Arial"/>
              <a:cs typeface="Arial"/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905165" y="260648"/>
            <a:ext cx="820891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_tradnl" sz="20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CBTis</a:t>
            </a:r>
            <a:r>
              <a:rPr lang="es-ES_tradnl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 246 Planeación Participativa</a:t>
            </a:r>
          </a:p>
          <a:p>
            <a:pPr algn="ctr"/>
            <a:r>
              <a:rPr lang="es-ES_tradnl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Jalisco</a:t>
            </a:r>
            <a:endParaRPr lang="es-ES" sz="2000" b="1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175238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179512" y="1589886"/>
            <a:ext cx="8784976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600" b="1" dirty="0" smtClean="0">
                <a:solidFill>
                  <a:srgbClr val="595959"/>
                </a:solidFill>
                <a:latin typeface="Arial"/>
                <a:cs typeface="Arial"/>
              </a:rPr>
              <a:t>SESIÓN </a:t>
            </a:r>
            <a:r>
              <a:rPr lang="en-US" sz="1600" b="1" dirty="0">
                <a:solidFill>
                  <a:srgbClr val="595959"/>
                </a:solidFill>
                <a:latin typeface="Arial"/>
                <a:cs typeface="Arial"/>
              </a:rPr>
              <a:t>4 “</a:t>
            </a:r>
            <a:r>
              <a:rPr lang="en-US" sz="1600" b="1" dirty="0" err="1">
                <a:solidFill>
                  <a:srgbClr val="595959"/>
                </a:solidFill>
                <a:latin typeface="Arial"/>
                <a:cs typeface="Arial"/>
              </a:rPr>
              <a:t>Identificación</a:t>
            </a:r>
            <a:r>
              <a:rPr lang="en-US" sz="1600" b="1" dirty="0">
                <a:solidFill>
                  <a:srgbClr val="595959"/>
                </a:solidFill>
                <a:latin typeface="Arial"/>
                <a:cs typeface="Arial"/>
              </a:rPr>
              <a:t>, </a:t>
            </a:r>
            <a:r>
              <a:rPr lang="en-US" sz="1600" b="1" dirty="0" err="1" smtClean="0">
                <a:solidFill>
                  <a:srgbClr val="595959"/>
                </a:solidFill>
                <a:latin typeface="Arial"/>
                <a:cs typeface="Arial"/>
              </a:rPr>
              <a:t>análisis</a:t>
            </a:r>
            <a:r>
              <a:rPr lang="en-US" sz="1600" b="1" dirty="0" smtClean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lang="en-US" sz="1600" b="1" dirty="0">
                <a:solidFill>
                  <a:srgbClr val="595959"/>
                </a:solidFill>
                <a:latin typeface="Arial"/>
                <a:cs typeface="Arial"/>
              </a:rPr>
              <a:t>y </a:t>
            </a:r>
            <a:r>
              <a:rPr lang="en-US" sz="1600" b="1" dirty="0" err="1" smtClean="0">
                <a:solidFill>
                  <a:srgbClr val="595959"/>
                </a:solidFill>
                <a:latin typeface="Arial"/>
                <a:cs typeface="Arial"/>
              </a:rPr>
              <a:t>selección</a:t>
            </a:r>
            <a:r>
              <a:rPr lang="en-US" sz="1600" b="1" dirty="0" smtClean="0">
                <a:solidFill>
                  <a:srgbClr val="595959"/>
                </a:solidFill>
                <a:latin typeface="Arial"/>
                <a:cs typeface="Arial"/>
              </a:rPr>
              <a:t>  </a:t>
            </a:r>
            <a:r>
              <a:rPr lang="en-US" sz="1600" b="1" dirty="0">
                <a:solidFill>
                  <a:srgbClr val="595959"/>
                </a:solidFill>
                <a:latin typeface="Arial"/>
                <a:cs typeface="Arial"/>
              </a:rPr>
              <a:t>de </a:t>
            </a:r>
            <a:r>
              <a:rPr lang="en-US" sz="1600" b="1" dirty="0" err="1" smtClean="0">
                <a:solidFill>
                  <a:srgbClr val="595959"/>
                </a:solidFill>
                <a:latin typeface="Arial"/>
                <a:cs typeface="Arial"/>
              </a:rPr>
              <a:t>proyectos</a:t>
            </a:r>
            <a:r>
              <a:rPr lang="en-US" sz="1600" b="1" dirty="0">
                <a:solidFill>
                  <a:srgbClr val="595959"/>
                </a:solidFill>
                <a:latin typeface="Arial"/>
                <a:cs typeface="Arial"/>
              </a:rPr>
              <a:t>”</a:t>
            </a:r>
            <a:endParaRPr lang="es-ES_tradnl" sz="1600" b="1" dirty="0">
              <a:solidFill>
                <a:srgbClr val="595959"/>
              </a:solidFill>
              <a:latin typeface="Arial"/>
              <a:cs typeface="Arial"/>
            </a:endParaRPr>
          </a:p>
          <a:p>
            <a:pPr algn="just"/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 </a:t>
            </a:r>
            <a:endParaRPr lang="es-ES_tradnl" sz="1600" dirty="0">
              <a:solidFill>
                <a:srgbClr val="595959"/>
              </a:solidFill>
              <a:latin typeface="Arial"/>
              <a:cs typeface="Arial"/>
            </a:endParaRPr>
          </a:p>
          <a:p>
            <a:pPr algn="just"/>
            <a:r>
              <a:rPr lang="en-US" sz="1600" dirty="0" smtClean="0">
                <a:solidFill>
                  <a:srgbClr val="595959"/>
                </a:solidFill>
                <a:latin typeface="Arial"/>
                <a:cs typeface="Arial"/>
              </a:rPr>
              <a:t>El </a:t>
            </a:r>
            <a:r>
              <a:rPr lang="en-US" sz="1600" dirty="0" err="1" smtClean="0">
                <a:solidFill>
                  <a:srgbClr val="595959"/>
                </a:solidFill>
                <a:latin typeface="Arial"/>
                <a:cs typeface="Arial"/>
              </a:rPr>
              <a:t>objetivo</a:t>
            </a:r>
            <a:r>
              <a:rPr lang="en-US" sz="1600" dirty="0" smtClean="0">
                <a:solidFill>
                  <a:srgbClr val="595959"/>
                </a:solidFill>
                <a:latin typeface="Arial"/>
                <a:cs typeface="Arial"/>
              </a:rPr>
              <a:t> de la </a:t>
            </a:r>
            <a:r>
              <a:rPr lang="en-US" sz="1600" dirty="0" err="1" smtClean="0">
                <a:solidFill>
                  <a:srgbClr val="595959"/>
                </a:solidFill>
                <a:latin typeface="Arial"/>
                <a:cs typeface="Arial"/>
              </a:rPr>
              <a:t>sesión</a:t>
            </a:r>
            <a:r>
              <a:rPr lang="en-US" sz="1600" dirty="0" smtClean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lang="en-US" sz="1600" dirty="0" err="1" smtClean="0">
                <a:solidFill>
                  <a:srgbClr val="595959"/>
                </a:solidFill>
                <a:latin typeface="Arial"/>
                <a:cs typeface="Arial"/>
              </a:rPr>
              <a:t>fue</a:t>
            </a:r>
            <a:r>
              <a:rPr lang="en-US" sz="1600" dirty="0" smtClean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lang="en-US" sz="1600" dirty="0" err="1" smtClean="0">
                <a:solidFill>
                  <a:srgbClr val="595959"/>
                </a:solidFill>
                <a:latin typeface="Arial"/>
                <a:cs typeface="Arial"/>
              </a:rPr>
              <a:t>que</a:t>
            </a:r>
            <a:r>
              <a:rPr lang="en-US" sz="1600" dirty="0" smtClean="0">
                <a:solidFill>
                  <a:srgbClr val="595959"/>
                </a:solidFill>
                <a:latin typeface="Arial"/>
                <a:cs typeface="Arial"/>
              </a:rPr>
              <a:t>, </a:t>
            </a:r>
            <a:r>
              <a:rPr lang="en-US" sz="1600" dirty="0" err="1" smtClean="0">
                <a:solidFill>
                  <a:srgbClr val="595959"/>
                </a:solidFill>
                <a:latin typeface="Arial"/>
                <a:cs typeface="Arial"/>
              </a:rPr>
              <a:t>utilizando</a:t>
            </a:r>
            <a:r>
              <a:rPr lang="en-US" sz="1600" dirty="0" smtClean="0">
                <a:solidFill>
                  <a:srgbClr val="595959"/>
                </a:solidFill>
                <a:latin typeface="Arial"/>
                <a:cs typeface="Arial"/>
              </a:rPr>
              <a:t> el </a:t>
            </a:r>
            <a:r>
              <a:rPr lang="en-US" sz="1600" dirty="0" err="1" smtClean="0">
                <a:solidFill>
                  <a:srgbClr val="595959"/>
                </a:solidFill>
                <a:latin typeface="Arial"/>
                <a:cs typeface="Arial"/>
              </a:rPr>
              <a:t>criterio</a:t>
            </a:r>
            <a:r>
              <a:rPr lang="en-US" sz="1600" dirty="0" smtClean="0">
                <a:solidFill>
                  <a:srgbClr val="595959"/>
                </a:solidFill>
                <a:latin typeface="Arial"/>
                <a:cs typeface="Arial"/>
              </a:rPr>
              <a:t> de </a:t>
            </a:r>
            <a:r>
              <a:rPr lang="en-US" sz="1600" dirty="0" err="1" smtClean="0">
                <a:solidFill>
                  <a:srgbClr val="595959"/>
                </a:solidFill>
                <a:latin typeface="Arial"/>
                <a:cs typeface="Arial"/>
              </a:rPr>
              <a:t>impacto</a:t>
            </a:r>
            <a:r>
              <a:rPr lang="en-US" sz="1600" dirty="0" smtClean="0">
                <a:solidFill>
                  <a:srgbClr val="595959"/>
                </a:solidFill>
                <a:latin typeface="Arial"/>
                <a:cs typeface="Arial"/>
              </a:rPr>
              <a:t> en la </a:t>
            </a:r>
            <a:r>
              <a:rPr lang="en-US" sz="1600" dirty="0" err="1" smtClean="0">
                <a:solidFill>
                  <a:srgbClr val="595959"/>
                </a:solidFill>
                <a:latin typeface="Arial"/>
                <a:cs typeface="Arial"/>
              </a:rPr>
              <a:t>reducción</a:t>
            </a:r>
            <a:r>
              <a:rPr lang="en-US" sz="1600" dirty="0" smtClean="0">
                <a:solidFill>
                  <a:srgbClr val="595959"/>
                </a:solidFill>
                <a:latin typeface="Arial"/>
                <a:cs typeface="Arial"/>
              </a:rPr>
              <a:t> del </a:t>
            </a:r>
            <a:r>
              <a:rPr lang="en-US" sz="1600" dirty="0" err="1" smtClean="0">
                <a:solidFill>
                  <a:srgbClr val="595959"/>
                </a:solidFill>
                <a:latin typeface="Arial"/>
                <a:cs typeface="Arial"/>
              </a:rPr>
              <a:t>abandono</a:t>
            </a:r>
            <a:r>
              <a:rPr lang="en-US" sz="1600" dirty="0" smtClean="0">
                <a:solidFill>
                  <a:srgbClr val="595959"/>
                </a:solidFill>
                <a:latin typeface="Arial"/>
                <a:cs typeface="Arial"/>
              </a:rPr>
              <a:t> escolar en el </a:t>
            </a:r>
            <a:r>
              <a:rPr lang="en-US" sz="1600" dirty="0" err="1" smtClean="0">
                <a:solidFill>
                  <a:srgbClr val="595959"/>
                </a:solidFill>
                <a:latin typeface="Arial"/>
                <a:cs typeface="Arial"/>
              </a:rPr>
              <a:t>plantel</a:t>
            </a:r>
            <a:r>
              <a:rPr lang="en-US" sz="1600" dirty="0" smtClean="0">
                <a:solidFill>
                  <a:srgbClr val="595959"/>
                </a:solidFill>
                <a:latin typeface="Arial"/>
                <a:cs typeface="Arial"/>
              </a:rPr>
              <a:t>, </a:t>
            </a:r>
            <a:r>
              <a:rPr lang="en-US" sz="1600" dirty="0" err="1" smtClean="0">
                <a:solidFill>
                  <a:srgbClr val="595959"/>
                </a:solidFill>
                <a:latin typeface="Arial"/>
                <a:cs typeface="Arial"/>
              </a:rPr>
              <a:t>así</a:t>
            </a:r>
            <a:r>
              <a:rPr lang="en-US" sz="1600" dirty="0" smtClean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lang="en-US" sz="1600" dirty="0" err="1" smtClean="0">
                <a:solidFill>
                  <a:srgbClr val="595959"/>
                </a:solidFill>
                <a:latin typeface="Arial"/>
                <a:cs typeface="Arial"/>
              </a:rPr>
              <a:t>como</a:t>
            </a:r>
            <a:r>
              <a:rPr lang="en-US" sz="1600" dirty="0" smtClean="0">
                <a:solidFill>
                  <a:srgbClr val="595959"/>
                </a:solidFill>
                <a:latin typeface="Arial"/>
                <a:cs typeface="Arial"/>
              </a:rPr>
              <a:t> el </a:t>
            </a:r>
            <a:r>
              <a:rPr lang="en-US" sz="1600" dirty="0" err="1" smtClean="0">
                <a:solidFill>
                  <a:srgbClr val="595959"/>
                </a:solidFill>
                <a:latin typeface="Arial"/>
                <a:cs typeface="Arial"/>
              </a:rPr>
              <a:t>criterio</a:t>
            </a:r>
            <a:r>
              <a:rPr lang="en-US" sz="1600" dirty="0" smtClean="0">
                <a:solidFill>
                  <a:srgbClr val="595959"/>
                </a:solidFill>
                <a:latin typeface="Arial"/>
                <a:cs typeface="Arial"/>
              </a:rPr>
              <a:t> de </a:t>
            </a:r>
            <a:r>
              <a:rPr lang="en-US" sz="1600" dirty="0" err="1" smtClean="0">
                <a:solidFill>
                  <a:srgbClr val="595959"/>
                </a:solidFill>
                <a:latin typeface="Arial"/>
                <a:cs typeface="Arial"/>
              </a:rPr>
              <a:t>factibilidad</a:t>
            </a:r>
            <a:r>
              <a:rPr lang="en-US" sz="1600" dirty="0" smtClean="0">
                <a:solidFill>
                  <a:srgbClr val="595959"/>
                </a:solidFill>
                <a:latin typeface="Arial"/>
                <a:cs typeface="Arial"/>
              </a:rPr>
              <a:t> de </a:t>
            </a:r>
            <a:r>
              <a:rPr lang="en-US" sz="1600" dirty="0" err="1" smtClean="0">
                <a:solidFill>
                  <a:srgbClr val="595959"/>
                </a:solidFill>
                <a:latin typeface="Arial"/>
                <a:cs typeface="Arial"/>
              </a:rPr>
              <a:t>ejecución</a:t>
            </a:r>
            <a:r>
              <a:rPr lang="en-US" sz="1600" dirty="0" smtClean="0">
                <a:solidFill>
                  <a:srgbClr val="595959"/>
                </a:solidFill>
                <a:latin typeface="Arial"/>
                <a:cs typeface="Arial"/>
              </a:rPr>
              <a:t>, se </a:t>
            </a:r>
            <a:r>
              <a:rPr lang="en-US" sz="1600" dirty="0" err="1" smtClean="0">
                <a:solidFill>
                  <a:srgbClr val="595959"/>
                </a:solidFill>
                <a:latin typeface="Arial"/>
                <a:cs typeface="Arial"/>
              </a:rPr>
              <a:t>determinarían</a:t>
            </a:r>
            <a:r>
              <a:rPr lang="en-US" sz="1600" dirty="0" smtClean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lang="en-US" sz="1600" dirty="0" err="1" smtClean="0">
                <a:solidFill>
                  <a:srgbClr val="595959"/>
                </a:solidFill>
                <a:latin typeface="Arial"/>
                <a:cs typeface="Arial"/>
              </a:rPr>
              <a:t>cuáles</a:t>
            </a:r>
            <a:r>
              <a:rPr lang="en-US" sz="1600" dirty="0" smtClean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lang="en-US" sz="1600" dirty="0" err="1" smtClean="0">
                <a:solidFill>
                  <a:srgbClr val="595959"/>
                </a:solidFill>
                <a:latin typeface="Arial"/>
                <a:cs typeface="Arial"/>
              </a:rPr>
              <a:t>proyectos</a:t>
            </a:r>
            <a:r>
              <a:rPr lang="en-US" sz="1600" dirty="0" smtClean="0">
                <a:solidFill>
                  <a:srgbClr val="595959"/>
                </a:solidFill>
                <a:latin typeface="Arial"/>
                <a:cs typeface="Arial"/>
              </a:rPr>
              <a:t> se </a:t>
            </a:r>
            <a:r>
              <a:rPr lang="en-US" sz="1600" dirty="0" err="1" smtClean="0">
                <a:solidFill>
                  <a:srgbClr val="595959"/>
                </a:solidFill>
                <a:latin typeface="Arial"/>
                <a:cs typeface="Arial"/>
              </a:rPr>
              <a:t>deberían</a:t>
            </a:r>
            <a:r>
              <a:rPr lang="en-US" sz="1600" dirty="0" smtClean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lang="en-US" sz="1600" dirty="0" err="1" smtClean="0">
                <a:solidFill>
                  <a:srgbClr val="595959"/>
                </a:solidFill>
                <a:latin typeface="Arial"/>
                <a:cs typeface="Arial"/>
              </a:rPr>
              <a:t>llevar</a:t>
            </a:r>
            <a:r>
              <a:rPr lang="en-US" sz="1600" dirty="0" smtClean="0">
                <a:solidFill>
                  <a:srgbClr val="595959"/>
                </a:solidFill>
                <a:latin typeface="Arial"/>
                <a:cs typeface="Arial"/>
              </a:rPr>
              <a:t> a </a:t>
            </a:r>
            <a:r>
              <a:rPr lang="en-US" sz="1600" dirty="0" err="1" smtClean="0">
                <a:solidFill>
                  <a:srgbClr val="595959"/>
                </a:solidFill>
                <a:latin typeface="Arial"/>
                <a:cs typeface="Arial"/>
              </a:rPr>
              <a:t>cabo</a:t>
            </a:r>
            <a:r>
              <a:rPr lang="en-US" sz="1600" dirty="0" smtClean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lang="en-US" sz="1600" dirty="0" err="1" smtClean="0">
                <a:solidFill>
                  <a:srgbClr val="595959"/>
                </a:solidFill>
                <a:latin typeface="Arial"/>
                <a:cs typeface="Arial"/>
              </a:rPr>
              <a:t>para</a:t>
            </a:r>
            <a:r>
              <a:rPr lang="en-US" sz="1600" dirty="0" smtClean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lang="en-US" sz="1600" dirty="0" err="1" smtClean="0">
                <a:solidFill>
                  <a:srgbClr val="595959"/>
                </a:solidFill>
                <a:latin typeface="Arial"/>
                <a:cs typeface="Arial"/>
              </a:rPr>
              <a:t>disminuir</a:t>
            </a:r>
            <a:r>
              <a:rPr lang="en-US" sz="1600" dirty="0" smtClean="0">
                <a:solidFill>
                  <a:srgbClr val="595959"/>
                </a:solidFill>
                <a:latin typeface="Arial"/>
                <a:cs typeface="Arial"/>
              </a:rPr>
              <a:t> el </a:t>
            </a:r>
            <a:r>
              <a:rPr lang="en-US" sz="1600" dirty="0" err="1" smtClean="0">
                <a:solidFill>
                  <a:srgbClr val="595959"/>
                </a:solidFill>
                <a:latin typeface="Arial"/>
                <a:cs typeface="Arial"/>
              </a:rPr>
              <a:t>abandono</a:t>
            </a:r>
            <a:r>
              <a:rPr lang="en-US" sz="1600" dirty="0" smtClean="0">
                <a:solidFill>
                  <a:srgbClr val="595959"/>
                </a:solidFill>
                <a:latin typeface="Arial"/>
                <a:cs typeface="Arial"/>
              </a:rPr>
              <a:t> escolar en </a:t>
            </a:r>
            <a:r>
              <a:rPr lang="en-US" sz="1600" dirty="0" err="1" smtClean="0">
                <a:solidFill>
                  <a:srgbClr val="595959"/>
                </a:solidFill>
                <a:latin typeface="Arial"/>
                <a:cs typeface="Arial"/>
              </a:rPr>
              <a:t>nuestro</a:t>
            </a:r>
            <a:r>
              <a:rPr lang="en-US" sz="1600" dirty="0" smtClean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lang="en-US" sz="1600" dirty="0" err="1" smtClean="0">
                <a:solidFill>
                  <a:srgbClr val="595959"/>
                </a:solidFill>
                <a:latin typeface="Arial"/>
                <a:cs typeface="Arial"/>
              </a:rPr>
              <a:t>plantel</a:t>
            </a:r>
            <a:r>
              <a:rPr lang="en-US" sz="1600" dirty="0" smtClean="0">
                <a:solidFill>
                  <a:srgbClr val="595959"/>
                </a:solidFill>
                <a:latin typeface="Arial"/>
                <a:cs typeface="Arial"/>
              </a:rPr>
              <a:t> el </a:t>
            </a:r>
            <a:r>
              <a:rPr lang="en-US" sz="1600" dirty="0" err="1" smtClean="0">
                <a:solidFill>
                  <a:srgbClr val="595959"/>
                </a:solidFill>
                <a:latin typeface="Arial"/>
                <a:cs typeface="Arial"/>
              </a:rPr>
              <a:t>CBTis</a:t>
            </a:r>
            <a:r>
              <a:rPr lang="en-US" sz="1600" dirty="0" smtClean="0">
                <a:solidFill>
                  <a:srgbClr val="595959"/>
                </a:solidFill>
                <a:latin typeface="Arial"/>
                <a:cs typeface="Arial"/>
              </a:rPr>
              <a:t> No.246.</a:t>
            </a:r>
            <a:endParaRPr lang="es-ES_tradnl" sz="1600" dirty="0" smtClean="0">
              <a:solidFill>
                <a:srgbClr val="595959"/>
              </a:solidFill>
              <a:latin typeface="Arial"/>
              <a:cs typeface="Arial"/>
            </a:endParaRPr>
          </a:p>
          <a:p>
            <a:pPr algn="just"/>
            <a:r>
              <a:rPr lang="en-US" sz="1600" dirty="0" smtClean="0">
                <a:solidFill>
                  <a:srgbClr val="595959"/>
                </a:solidFill>
                <a:latin typeface="Arial"/>
                <a:cs typeface="Arial"/>
              </a:rPr>
              <a:t>Se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procedió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a la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recepción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y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análisis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de los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proyectos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propuestos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,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para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después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continuar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con la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votación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por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proyectos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de mayor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impacto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en el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abandono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escolar,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por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último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se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presentaron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los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proyectos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prioritarios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lang="en-US" sz="1600" dirty="0" smtClean="0">
                <a:solidFill>
                  <a:srgbClr val="595959"/>
                </a:solidFill>
                <a:latin typeface="Arial"/>
                <a:cs typeface="Arial"/>
              </a:rPr>
              <a:t>y se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integraron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los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equipos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de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trabajo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.</a:t>
            </a:r>
            <a:endParaRPr lang="es-ES_tradnl" sz="1600" dirty="0">
              <a:solidFill>
                <a:srgbClr val="595959"/>
              </a:solidFill>
              <a:latin typeface="Arial"/>
              <a:cs typeface="Arial"/>
            </a:endParaRPr>
          </a:p>
          <a:p>
            <a:endParaRPr lang="en-US" sz="2000" dirty="0" smtClean="0"/>
          </a:p>
          <a:p>
            <a:r>
              <a:rPr lang="en-US" sz="1600" b="1" dirty="0" smtClean="0">
                <a:solidFill>
                  <a:srgbClr val="595959"/>
                </a:solidFill>
                <a:latin typeface="Arial"/>
                <a:cs typeface="Arial"/>
              </a:rPr>
              <a:t>SESIÓN </a:t>
            </a:r>
            <a:r>
              <a:rPr lang="en-US" sz="1600" b="1" dirty="0">
                <a:solidFill>
                  <a:srgbClr val="595959"/>
                </a:solidFill>
                <a:latin typeface="Arial"/>
                <a:cs typeface="Arial"/>
              </a:rPr>
              <a:t>5 “</a:t>
            </a:r>
            <a:r>
              <a:rPr lang="en-US" sz="1600" b="1" dirty="0" err="1">
                <a:solidFill>
                  <a:srgbClr val="595959"/>
                </a:solidFill>
                <a:latin typeface="Arial"/>
                <a:cs typeface="Arial"/>
              </a:rPr>
              <a:t>Definición</a:t>
            </a:r>
            <a:r>
              <a:rPr lang="en-US" sz="1600" b="1" dirty="0">
                <a:solidFill>
                  <a:srgbClr val="595959"/>
                </a:solidFill>
                <a:latin typeface="Arial"/>
                <a:cs typeface="Arial"/>
              </a:rPr>
              <a:t> del </a:t>
            </a:r>
            <a:r>
              <a:rPr lang="en-US" sz="1600" b="1" dirty="0" smtClean="0">
                <a:solidFill>
                  <a:srgbClr val="595959"/>
                </a:solidFill>
                <a:latin typeface="Arial"/>
                <a:cs typeface="Arial"/>
              </a:rPr>
              <a:t>plan</a:t>
            </a:r>
            <a:r>
              <a:rPr lang="en-US" sz="1600" b="1" dirty="0">
                <a:solidFill>
                  <a:srgbClr val="595959"/>
                </a:solidFill>
                <a:latin typeface="Arial"/>
                <a:cs typeface="Arial"/>
              </a:rPr>
              <a:t>”</a:t>
            </a:r>
            <a:endParaRPr lang="es-ES_tradnl" sz="1600" b="1" dirty="0">
              <a:solidFill>
                <a:srgbClr val="595959"/>
              </a:solidFill>
              <a:latin typeface="Arial"/>
              <a:cs typeface="Arial"/>
            </a:endParaRPr>
          </a:p>
          <a:p>
            <a:pPr algn="just"/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 </a:t>
            </a:r>
            <a:endParaRPr lang="es-ES_tradnl" sz="1600" dirty="0">
              <a:solidFill>
                <a:srgbClr val="595959"/>
              </a:solidFill>
              <a:latin typeface="Arial"/>
              <a:cs typeface="Arial"/>
            </a:endParaRPr>
          </a:p>
          <a:p>
            <a:pPr algn="just"/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Se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realizó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la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presentación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del Plan General contra el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Abandono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Escolar,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mismo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que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fue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desarrollado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gracias al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trabajo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,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aportaciones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y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productos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obtenidos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en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las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sesiones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previas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con la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activa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participación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de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toda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la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comunidad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escolar.</a:t>
            </a:r>
            <a:endParaRPr lang="es-ES_tradnl" sz="1600" dirty="0">
              <a:solidFill>
                <a:srgbClr val="595959"/>
              </a:solidFill>
              <a:latin typeface="Arial"/>
              <a:cs typeface="Arial"/>
            </a:endParaRPr>
          </a:p>
          <a:p>
            <a:pPr algn="just"/>
            <a:endParaRPr lang="es-MX" sz="1600" dirty="0" smtClean="0">
              <a:solidFill>
                <a:srgbClr val="595959"/>
              </a:solidFill>
              <a:latin typeface="Arial"/>
              <a:cs typeface="Arial"/>
            </a:endParaRPr>
          </a:p>
          <a:p>
            <a:pPr marL="457200" indent="-457200" algn="just">
              <a:buFont typeface="+mj-lt"/>
              <a:buAutoNum type="arabicPeriod" startAt="2"/>
            </a:pPr>
            <a:endParaRPr lang="es-ES_tradnl" sz="2000" dirty="0">
              <a:solidFill>
                <a:srgbClr val="595959"/>
              </a:solidFill>
              <a:latin typeface="Arial"/>
              <a:cs typeface="Arial"/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905165" y="260648"/>
            <a:ext cx="820891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_tradnl" sz="20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CBTis</a:t>
            </a:r>
            <a:r>
              <a:rPr lang="es-ES_tradnl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 246 Planeación Participativa</a:t>
            </a:r>
          </a:p>
          <a:p>
            <a:pPr algn="ctr"/>
            <a:r>
              <a:rPr lang="es-ES_tradnl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Jalisco</a:t>
            </a:r>
            <a:endParaRPr lang="es-ES" sz="2000" b="1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119458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179512" y="1589886"/>
            <a:ext cx="8784976" cy="26161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600" b="1" dirty="0">
                <a:solidFill>
                  <a:srgbClr val="595959"/>
                </a:solidFill>
                <a:latin typeface="Arial"/>
                <a:cs typeface="Arial"/>
              </a:rPr>
              <a:t>SESIÓN 6 “</a:t>
            </a:r>
            <a:r>
              <a:rPr lang="en-US" sz="1600" b="1" dirty="0" err="1">
                <a:solidFill>
                  <a:srgbClr val="595959"/>
                </a:solidFill>
                <a:latin typeface="Arial"/>
                <a:cs typeface="Arial"/>
              </a:rPr>
              <a:t>Participación</a:t>
            </a:r>
            <a:r>
              <a:rPr lang="en-US" sz="1600" b="1" dirty="0">
                <a:solidFill>
                  <a:srgbClr val="595959"/>
                </a:solidFill>
                <a:latin typeface="Arial"/>
                <a:cs typeface="Arial"/>
              </a:rPr>
              <a:t> de los </a:t>
            </a:r>
            <a:r>
              <a:rPr lang="en-US" sz="1600" b="1" dirty="0" err="1">
                <a:solidFill>
                  <a:srgbClr val="595959"/>
                </a:solidFill>
                <a:latin typeface="Arial"/>
                <a:cs typeface="Arial"/>
              </a:rPr>
              <a:t>miembros</a:t>
            </a:r>
            <a:r>
              <a:rPr lang="en-US" sz="1600" b="1" dirty="0">
                <a:solidFill>
                  <a:srgbClr val="595959"/>
                </a:solidFill>
                <a:latin typeface="Arial"/>
                <a:cs typeface="Arial"/>
              </a:rPr>
              <a:t> de la </a:t>
            </a:r>
            <a:r>
              <a:rPr lang="en-US" sz="1600" b="1" dirty="0" err="1">
                <a:solidFill>
                  <a:srgbClr val="595959"/>
                </a:solidFill>
                <a:latin typeface="Arial"/>
                <a:cs typeface="Arial"/>
              </a:rPr>
              <a:t>comunidad</a:t>
            </a:r>
            <a:r>
              <a:rPr lang="en-US" sz="1600" b="1" dirty="0">
                <a:solidFill>
                  <a:srgbClr val="595959"/>
                </a:solidFill>
                <a:latin typeface="Arial"/>
                <a:cs typeface="Arial"/>
              </a:rPr>
              <a:t> en el </a:t>
            </a:r>
            <a:r>
              <a:rPr lang="en-US" sz="1600" b="1" dirty="0" smtClean="0">
                <a:solidFill>
                  <a:srgbClr val="595959"/>
                </a:solidFill>
                <a:latin typeface="Arial"/>
                <a:cs typeface="Arial"/>
              </a:rPr>
              <a:t>plan</a:t>
            </a:r>
            <a:r>
              <a:rPr lang="en-US" sz="1600" b="1" dirty="0">
                <a:solidFill>
                  <a:srgbClr val="595959"/>
                </a:solidFill>
                <a:latin typeface="Arial"/>
                <a:cs typeface="Arial"/>
              </a:rPr>
              <a:t>”</a:t>
            </a:r>
            <a:endParaRPr lang="es-ES_tradnl" sz="1600" b="1" dirty="0">
              <a:solidFill>
                <a:srgbClr val="595959"/>
              </a:solidFill>
              <a:latin typeface="Arial"/>
              <a:cs typeface="Arial"/>
            </a:endParaRPr>
          </a:p>
          <a:p>
            <a:pPr algn="just"/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 </a:t>
            </a:r>
            <a:endParaRPr lang="es-ES_tradnl" sz="1600" dirty="0">
              <a:solidFill>
                <a:srgbClr val="595959"/>
              </a:solidFill>
              <a:latin typeface="Arial"/>
              <a:cs typeface="Arial"/>
            </a:endParaRPr>
          </a:p>
          <a:p>
            <a:pPr algn="just"/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Se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dio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el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arranque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con los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proyectos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seleccionados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como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prioritarios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y </a:t>
            </a:r>
            <a:r>
              <a:rPr lang="en-US" sz="1600" dirty="0" smtClean="0">
                <a:solidFill>
                  <a:srgbClr val="595959"/>
                </a:solidFill>
                <a:latin typeface="Arial"/>
                <a:cs typeface="Arial"/>
              </a:rPr>
              <a:t>se </a:t>
            </a:r>
            <a:r>
              <a:rPr lang="en-US" sz="1600" dirty="0" err="1" smtClean="0">
                <a:solidFill>
                  <a:srgbClr val="595959"/>
                </a:solidFill>
                <a:latin typeface="Arial"/>
                <a:cs typeface="Arial"/>
              </a:rPr>
              <a:t>dio</a:t>
            </a:r>
            <a:r>
              <a:rPr lang="en-US" sz="1600" dirty="0" smtClean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lang="en-US" sz="1600" dirty="0" err="1" smtClean="0">
                <a:solidFill>
                  <a:srgbClr val="595959"/>
                </a:solidFill>
                <a:latin typeface="Arial"/>
                <a:cs typeface="Arial"/>
              </a:rPr>
              <a:t>continuidad</a:t>
            </a:r>
            <a:r>
              <a:rPr lang="en-US" sz="1600" dirty="0" smtClean="0">
                <a:solidFill>
                  <a:srgbClr val="595959"/>
                </a:solidFill>
                <a:latin typeface="Arial"/>
                <a:cs typeface="Arial"/>
              </a:rPr>
              <a:t> a lo 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que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ya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se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había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puesto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en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marcha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desde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lang="en-US" sz="1600" dirty="0" smtClean="0">
                <a:solidFill>
                  <a:srgbClr val="595959"/>
                </a:solidFill>
                <a:latin typeface="Arial"/>
                <a:cs typeface="Arial"/>
              </a:rPr>
              <a:t>el </a:t>
            </a:r>
            <a:r>
              <a:rPr lang="en-US" sz="1600" dirty="0" err="1" smtClean="0">
                <a:solidFill>
                  <a:srgbClr val="595959"/>
                </a:solidFill>
                <a:latin typeface="Arial"/>
                <a:cs typeface="Arial"/>
              </a:rPr>
              <a:t>inicio</a:t>
            </a:r>
            <a:r>
              <a:rPr lang="en-US" sz="1600" dirty="0" smtClean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de </a:t>
            </a:r>
            <a:r>
              <a:rPr lang="en-US" sz="1600" dirty="0" err="1" smtClean="0">
                <a:solidFill>
                  <a:srgbClr val="595959"/>
                </a:solidFill>
                <a:latin typeface="Arial"/>
                <a:cs typeface="Arial"/>
              </a:rPr>
              <a:t>clases</a:t>
            </a:r>
            <a:r>
              <a:rPr lang="en-US" sz="1600" dirty="0" smtClean="0">
                <a:solidFill>
                  <a:srgbClr val="595959"/>
                </a:solidFill>
                <a:latin typeface="Arial"/>
                <a:cs typeface="Arial"/>
              </a:rPr>
              <a:t>. Con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motivación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y gran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disposición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todos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los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actores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lang="en-US" sz="1600" smtClean="0">
                <a:solidFill>
                  <a:srgbClr val="595959"/>
                </a:solidFill>
                <a:latin typeface="Arial"/>
                <a:cs typeface="Arial"/>
              </a:rPr>
              <a:t>comenzarán</a:t>
            </a:r>
            <a:r>
              <a:rPr lang="en-US" sz="1600" dirty="0" smtClean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a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involucrarse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con la parte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que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les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corresponda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para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el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mejor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funcionamiento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de lo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planeado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.  Se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dará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seguimiento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oportuno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para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evitar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atrasos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o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fracasos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en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las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estrategias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a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implementar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para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abatir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los altos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índices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de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abandono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escolar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que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se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presentan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 en la </a:t>
            </a:r>
            <a:r>
              <a:rPr lang="en-US" sz="1600" dirty="0" err="1">
                <a:solidFill>
                  <a:srgbClr val="595959"/>
                </a:solidFill>
                <a:latin typeface="Arial"/>
                <a:cs typeface="Arial"/>
              </a:rPr>
              <a:t>actualidad</a:t>
            </a: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.</a:t>
            </a:r>
            <a:endParaRPr lang="es-ES_tradnl" sz="1600" dirty="0">
              <a:solidFill>
                <a:srgbClr val="595959"/>
              </a:solidFill>
              <a:latin typeface="Arial"/>
              <a:cs typeface="Arial"/>
            </a:endParaRPr>
          </a:p>
          <a:p>
            <a:pPr algn="just"/>
            <a:endParaRPr lang="es-MX" sz="1600" dirty="0" smtClean="0">
              <a:solidFill>
                <a:srgbClr val="595959"/>
              </a:solidFill>
              <a:latin typeface="Arial"/>
              <a:cs typeface="Arial"/>
            </a:endParaRPr>
          </a:p>
          <a:p>
            <a:pPr marL="457200" indent="-457200" algn="just">
              <a:buFont typeface="+mj-lt"/>
              <a:buAutoNum type="arabicPeriod" startAt="2"/>
            </a:pPr>
            <a:endParaRPr lang="es-ES_tradnl" sz="2000" dirty="0">
              <a:solidFill>
                <a:srgbClr val="595959"/>
              </a:solidFill>
              <a:latin typeface="Arial"/>
              <a:cs typeface="Arial"/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905165" y="260648"/>
            <a:ext cx="820891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_tradnl" sz="20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CBTis</a:t>
            </a:r>
            <a:r>
              <a:rPr lang="es-ES_tradnl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 246 Planeación Participativa</a:t>
            </a:r>
          </a:p>
          <a:p>
            <a:pPr algn="ctr"/>
            <a:r>
              <a:rPr lang="es-ES_tradnl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Jalisco</a:t>
            </a:r>
            <a:endParaRPr lang="es-ES" sz="2000" b="1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434922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2305</TotalTime>
  <Words>267</Words>
  <Application>Microsoft Office PowerPoint</Application>
  <PresentationFormat>Presentación en pantalla (4:3)</PresentationFormat>
  <Paragraphs>49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SEP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Sandra Baez</dc:creator>
  <cp:lastModifiedBy>AURELIANO GARCIA ARREGUIN</cp:lastModifiedBy>
  <cp:revision>176</cp:revision>
  <cp:lastPrinted>2013-10-29T18:19:01Z</cp:lastPrinted>
  <dcterms:created xsi:type="dcterms:W3CDTF">2013-10-15T18:41:08Z</dcterms:created>
  <dcterms:modified xsi:type="dcterms:W3CDTF">2013-11-07T19:05:16Z</dcterms:modified>
</cp:coreProperties>
</file>