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1113" r:id="rId2"/>
    <p:sldId id="1117" r:id="rId3"/>
    <p:sldId id="1158" r:id="rId4"/>
    <p:sldId id="1128" r:id="rId5"/>
    <p:sldId id="1138" r:id="rId6"/>
    <p:sldId id="1139" r:id="rId7"/>
    <p:sldId id="1141" r:id="rId8"/>
    <p:sldId id="1156" r:id="rId9"/>
    <p:sldId id="1142" r:id="rId10"/>
    <p:sldId id="1143" r:id="rId11"/>
    <p:sldId id="1157" r:id="rId12"/>
    <p:sldId id="1144" r:id="rId13"/>
    <p:sldId id="1146" r:id="rId14"/>
    <p:sldId id="1147" r:id="rId15"/>
    <p:sldId id="1148" r:id="rId16"/>
    <p:sldId id="1149" r:id="rId17"/>
    <p:sldId id="1159" r:id="rId18"/>
  </p:sldIdLst>
  <p:sldSz cx="9144000" cy="6858000" type="screen4x3"/>
  <p:notesSz cx="7010400" cy="9236075"/>
  <p:defaultTextStyle>
    <a:defPPr>
      <a:defRPr lang="es-ES"/>
    </a:defPPr>
    <a:lvl1pPr algn="l" rtl="0" eaLnBrk="0" fontAlgn="base" hangingPunct="0">
      <a:spcBef>
        <a:spcPct val="0"/>
      </a:spcBef>
      <a:spcAft>
        <a:spcPct val="0"/>
      </a:spcAft>
      <a:defRPr sz="2400"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Arial" charset="0"/>
      </a:defRPr>
    </a:lvl5pPr>
    <a:lvl6pPr marL="2286000" algn="l" defTabSz="914400" rtl="0" eaLnBrk="1" latinLnBrk="0" hangingPunct="1">
      <a:defRPr sz="2400" kern="1200">
        <a:solidFill>
          <a:schemeClr val="tx1"/>
        </a:solidFill>
        <a:latin typeface="Tahoma" pitchFamily="34" charset="0"/>
        <a:ea typeface="+mn-ea"/>
        <a:cs typeface="Arial" charset="0"/>
      </a:defRPr>
    </a:lvl6pPr>
    <a:lvl7pPr marL="2743200" algn="l" defTabSz="914400" rtl="0" eaLnBrk="1" latinLnBrk="0" hangingPunct="1">
      <a:defRPr sz="2400" kern="1200">
        <a:solidFill>
          <a:schemeClr val="tx1"/>
        </a:solidFill>
        <a:latin typeface="Tahoma" pitchFamily="34" charset="0"/>
        <a:ea typeface="+mn-ea"/>
        <a:cs typeface="Arial" charset="0"/>
      </a:defRPr>
    </a:lvl7pPr>
    <a:lvl8pPr marL="3200400" algn="l" defTabSz="914400" rtl="0" eaLnBrk="1" latinLnBrk="0" hangingPunct="1">
      <a:defRPr sz="2400" kern="1200">
        <a:solidFill>
          <a:schemeClr val="tx1"/>
        </a:solidFill>
        <a:latin typeface="Tahoma" pitchFamily="34" charset="0"/>
        <a:ea typeface="+mn-ea"/>
        <a:cs typeface="Arial" charset="0"/>
      </a:defRPr>
    </a:lvl8pPr>
    <a:lvl9pPr marL="3657600" algn="l" defTabSz="914400" rtl="0" eaLnBrk="1" latinLnBrk="0" hangingPunct="1">
      <a:defRPr sz="2400" kern="1200">
        <a:solidFill>
          <a:schemeClr val="tx1"/>
        </a:solidFill>
        <a:latin typeface="Tahoma" pitchFamily="34" charset="0"/>
        <a:ea typeface="+mn-ea"/>
        <a:cs typeface="Arial" charset="0"/>
      </a:defRPr>
    </a:lvl9pPr>
  </p:defaultTextStyle>
  <p:extLst>
    <p:ext uri="{521415D9-36F7-43E2-AB2F-B90AF26B5E84}">
      <p14:sectionLst xmlns:p14="http://schemas.microsoft.com/office/powerpoint/2010/main">
        <p14:section name="Sección predeterminada" id="{1B9BF524-EB4D-427C-A5B3-086EFE77EE1C}">
          <p14:sldIdLst>
            <p14:sldId id="1113"/>
            <p14:sldId id="1117"/>
            <p14:sldId id="1158"/>
            <p14:sldId id="1128"/>
            <p14:sldId id="1138"/>
            <p14:sldId id="1139"/>
            <p14:sldId id="1141"/>
            <p14:sldId id="1156"/>
            <p14:sldId id="1142"/>
            <p14:sldId id="1143"/>
            <p14:sldId id="1157"/>
            <p14:sldId id="1144"/>
            <p14:sldId id="1146"/>
            <p14:sldId id="1147"/>
            <p14:sldId id="1148"/>
            <p14:sldId id="1149"/>
            <p14:sldId id="1159"/>
          </p14:sldIdLst>
        </p14:section>
        <p14:section name="Sección sin título" id="{5F3B1C85-274C-4364-99CB-574CE906323B}">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GEL CAMACHO" initials="" lastIdx="1" clrIdx="0"/>
  <p:cmAuthor id="1" name="SEMS 03" initials="S0"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A50021"/>
    <a:srgbClr val="336699"/>
    <a:srgbClr val="CC0000"/>
    <a:srgbClr val="D28280"/>
    <a:srgbClr val="CB6D6B"/>
    <a:srgbClr val="C83936"/>
    <a:srgbClr val="CF7977"/>
    <a:srgbClr val="C6605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80" autoAdjust="0"/>
    <p:restoredTop sz="97232" autoAdjust="0"/>
  </p:normalViewPr>
  <p:slideViewPr>
    <p:cSldViewPr>
      <p:cViewPr varScale="1">
        <p:scale>
          <a:sx n="86" d="100"/>
          <a:sy n="86" d="100"/>
        </p:scale>
        <p:origin x="-1068" y="-78"/>
      </p:cViewPr>
      <p:guideLst>
        <p:guide orient="horz" pos="2160"/>
        <p:guide pos="2880"/>
      </p:guideLst>
    </p:cSldViewPr>
  </p:slideViewPr>
  <p:outlineViewPr>
    <p:cViewPr>
      <p:scale>
        <a:sx n="33" d="100"/>
        <a:sy n="33" d="100"/>
      </p:scale>
      <p:origin x="24" y="1473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790" y="-108"/>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WB408163\Desktop\M&#201;XIC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latin typeface="Georgia" pitchFamily="18" charset="0"/>
              </a:defRPr>
            </a:pPr>
            <a:r>
              <a:rPr lang="en-US" sz="1200" dirty="0" err="1" smtClean="0">
                <a:latin typeface="Georgia" pitchFamily="18" charset="0"/>
              </a:rPr>
              <a:t>Nini</a:t>
            </a:r>
            <a:r>
              <a:rPr lang="en-US" sz="1200" dirty="0" smtClean="0">
                <a:latin typeface="Georgia" pitchFamily="18" charset="0"/>
              </a:rPr>
              <a:t> </a:t>
            </a:r>
            <a:r>
              <a:rPr lang="en-US" sz="1200" dirty="0" err="1">
                <a:latin typeface="Georgia" pitchFamily="18" charset="0"/>
              </a:rPr>
              <a:t>por</a:t>
            </a:r>
            <a:r>
              <a:rPr lang="en-US" sz="1200" dirty="0">
                <a:latin typeface="Georgia" pitchFamily="18" charset="0"/>
              </a:rPr>
              <a:t> </a:t>
            </a:r>
            <a:r>
              <a:rPr lang="en-US" sz="1200" dirty="0" err="1">
                <a:latin typeface="Georgia" pitchFamily="18" charset="0"/>
              </a:rPr>
              <a:t>nivel</a:t>
            </a:r>
            <a:r>
              <a:rPr lang="en-US" sz="1200" dirty="0">
                <a:latin typeface="Georgia" pitchFamily="18" charset="0"/>
              </a:rPr>
              <a:t> de </a:t>
            </a:r>
            <a:r>
              <a:rPr lang="en-US" sz="1200" dirty="0" err="1">
                <a:latin typeface="Georgia" pitchFamily="18" charset="0"/>
              </a:rPr>
              <a:t>educación</a:t>
            </a:r>
            <a:r>
              <a:rPr lang="en-US" sz="1200" dirty="0">
                <a:latin typeface="Georgia" pitchFamily="18" charset="0"/>
              </a:rPr>
              <a:t> de 15 a 18 </a:t>
            </a:r>
            <a:r>
              <a:rPr lang="en-US" sz="1200" dirty="0" err="1">
                <a:latin typeface="Georgia" pitchFamily="18" charset="0"/>
              </a:rPr>
              <a:t>años</a:t>
            </a:r>
            <a:r>
              <a:rPr lang="en-US" sz="1200" dirty="0">
                <a:latin typeface="Georgia" pitchFamily="18" charset="0"/>
              </a:rPr>
              <a:t> (</a:t>
            </a:r>
            <a:r>
              <a:rPr lang="en-US" sz="1200" dirty="0" err="1">
                <a:latin typeface="Georgia" pitchFamily="18" charset="0"/>
              </a:rPr>
              <a:t>porcentajes</a:t>
            </a:r>
            <a:r>
              <a:rPr lang="en-US" sz="1200" dirty="0">
                <a:latin typeface="Georgia" pitchFamily="18" charset="0"/>
              </a:rPr>
              <a:t>)</a:t>
            </a:r>
          </a:p>
        </c:rich>
      </c:tx>
      <c:layout>
        <c:manualLayout>
          <c:xMode val="edge"/>
          <c:yMode val="edge"/>
          <c:x val="0.15357971127749925"/>
          <c:y val="6.1333141549830994E-2"/>
        </c:manualLayout>
      </c:layout>
      <c:overlay val="0"/>
    </c:title>
    <c:autoTitleDeleted val="0"/>
    <c:plotArea>
      <c:layout/>
      <c:areaChart>
        <c:grouping val="percentStacked"/>
        <c:varyColors val="0"/>
        <c:ser>
          <c:idx val="1"/>
          <c:order val="0"/>
          <c:tx>
            <c:strRef>
              <c:f>TOTAL!$AA$20</c:f>
              <c:strCache>
                <c:ptCount val="1"/>
                <c:pt idx="0">
                  <c:v>núnca asistió</c:v>
                </c:pt>
              </c:strCache>
            </c:strRef>
          </c:tx>
          <c:cat>
            <c:numRef>
              <c:f>TOTAL!$Z$21:$Z$30</c:f>
              <c:numCache>
                <c:formatCode>General</c:formatCode>
                <c:ptCount val="10"/>
                <c:pt idx="0">
                  <c:v>1992</c:v>
                </c:pt>
                <c:pt idx="1">
                  <c:v>1996</c:v>
                </c:pt>
                <c:pt idx="2">
                  <c:v>1998</c:v>
                </c:pt>
                <c:pt idx="3">
                  <c:v>2000</c:v>
                </c:pt>
                <c:pt idx="4">
                  <c:v>2002</c:v>
                </c:pt>
                <c:pt idx="5">
                  <c:v>2004</c:v>
                </c:pt>
                <c:pt idx="6">
                  <c:v>2005</c:v>
                </c:pt>
                <c:pt idx="7">
                  <c:v>2006</c:v>
                </c:pt>
                <c:pt idx="8">
                  <c:v>2008</c:v>
                </c:pt>
                <c:pt idx="9">
                  <c:v>2010</c:v>
                </c:pt>
              </c:numCache>
            </c:numRef>
          </c:cat>
          <c:val>
            <c:numRef>
              <c:f>TOTAL!$AA$21:$AA$30</c:f>
              <c:numCache>
                <c:formatCode>_(* #,##0.00_);_(* \(#,##0.00\);_(* "-"??_);_(@_)</c:formatCode>
                <c:ptCount val="10"/>
                <c:pt idx="0">
                  <c:v>6.0778301347357626</c:v>
                </c:pt>
                <c:pt idx="1">
                  <c:v>6.4824029984980118</c:v>
                </c:pt>
                <c:pt idx="2">
                  <c:v>6.7038128300125441</c:v>
                </c:pt>
                <c:pt idx="3">
                  <c:v>3.6818841924396448</c:v>
                </c:pt>
                <c:pt idx="4">
                  <c:v>5.1569437283540811</c:v>
                </c:pt>
                <c:pt idx="5">
                  <c:v>6.3217580136493687</c:v>
                </c:pt>
                <c:pt idx="6">
                  <c:v>4.5215954706095456</c:v>
                </c:pt>
                <c:pt idx="7">
                  <c:v>3.3006266932861501</c:v>
                </c:pt>
                <c:pt idx="8">
                  <c:v>2.3862668937659408</c:v>
                </c:pt>
                <c:pt idx="9">
                  <c:v>3.7804997156136713</c:v>
                </c:pt>
              </c:numCache>
            </c:numRef>
          </c:val>
        </c:ser>
        <c:ser>
          <c:idx val="2"/>
          <c:order val="1"/>
          <c:tx>
            <c:strRef>
              <c:f>TOTAL!$AB$20</c:f>
              <c:strCache>
                <c:ptCount val="1"/>
                <c:pt idx="0">
                  <c:v>primaria completa</c:v>
                </c:pt>
              </c:strCache>
            </c:strRef>
          </c:tx>
          <c:cat>
            <c:numRef>
              <c:f>TOTAL!$Z$21:$Z$30</c:f>
              <c:numCache>
                <c:formatCode>General</c:formatCode>
                <c:ptCount val="10"/>
                <c:pt idx="0">
                  <c:v>1992</c:v>
                </c:pt>
                <c:pt idx="1">
                  <c:v>1996</c:v>
                </c:pt>
                <c:pt idx="2">
                  <c:v>1998</c:v>
                </c:pt>
                <c:pt idx="3">
                  <c:v>2000</c:v>
                </c:pt>
                <c:pt idx="4">
                  <c:v>2002</c:v>
                </c:pt>
                <c:pt idx="5">
                  <c:v>2004</c:v>
                </c:pt>
                <c:pt idx="6">
                  <c:v>2005</c:v>
                </c:pt>
                <c:pt idx="7">
                  <c:v>2006</c:v>
                </c:pt>
                <c:pt idx="8">
                  <c:v>2008</c:v>
                </c:pt>
                <c:pt idx="9">
                  <c:v>2010</c:v>
                </c:pt>
              </c:numCache>
            </c:numRef>
          </c:cat>
          <c:val>
            <c:numRef>
              <c:f>TOTAL!$AB$21:$AB$30</c:f>
              <c:numCache>
                <c:formatCode>_(* #,##0.00_);_(* \(#,##0.00\);_(* "-"??_);_(@_)</c:formatCode>
                <c:ptCount val="10"/>
                <c:pt idx="0">
                  <c:v>29.672039324330836</c:v>
                </c:pt>
                <c:pt idx="1">
                  <c:v>29.234100153851074</c:v>
                </c:pt>
                <c:pt idx="2">
                  <c:v>33.981504711339305</c:v>
                </c:pt>
                <c:pt idx="3">
                  <c:v>31.361787317750373</c:v>
                </c:pt>
                <c:pt idx="4">
                  <c:v>25.311825723747216</c:v>
                </c:pt>
                <c:pt idx="5">
                  <c:v>23.487665124335567</c:v>
                </c:pt>
                <c:pt idx="6">
                  <c:v>20.178634116906817</c:v>
                </c:pt>
                <c:pt idx="7">
                  <c:v>15.02631985643141</c:v>
                </c:pt>
                <c:pt idx="8">
                  <c:v>18.916879021350052</c:v>
                </c:pt>
                <c:pt idx="9">
                  <c:v>18.070022233840248</c:v>
                </c:pt>
              </c:numCache>
            </c:numRef>
          </c:val>
        </c:ser>
        <c:ser>
          <c:idx val="3"/>
          <c:order val="2"/>
          <c:tx>
            <c:strRef>
              <c:f>TOTAL!$AC$20</c:f>
              <c:strCache>
                <c:ptCount val="1"/>
                <c:pt idx="0">
                  <c:v>primaria incompleta</c:v>
                </c:pt>
              </c:strCache>
            </c:strRef>
          </c:tx>
          <c:cat>
            <c:numRef>
              <c:f>TOTAL!$Z$21:$Z$30</c:f>
              <c:numCache>
                <c:formatCode>General</c:formatCode>
                <c:ptCount val="10"/>
                <c:pt idx="0">
                  <c:v>1992</c:v>
                </c:pt>
                <c:pt idx="1">
                  <c:v>1996</c:v>
                </c:pt>
                <c:pt idx="2">
                  <c:v>1998</c:v>
                </c:pt>
                <c:pt idx="3">
                  <c:v>2000</c:v>
                </c:pt>
                <c:pt idx="4">
                  <c:v>2002</c:v>
                </c:pt>
                <c:pt idx="5">
                  <c:v>2004</c:v>
                </c:pt>
                <c:pt idx="6">
                  <c:v>2005</c:v>
                </c:pt>
                <c:pt idx="7">
                  <c:v>2006</c:v>
                </c:pt>
                <c:pt idx="8">
                  <c:v>2008</c:v>
                </c:pt>
                <c:pt idx="9">
                  <c:v>2010</c:v>
                </c:pt>
              </c:numCache>
            </c:numRef>
          </c:cat>
          <c:val>
            <c:numRef>
              <c:f>TOTAL!$AC$21:$AC$30</c:f>
              <c:numCache>
                <c:formatCode>_(* #,##0.00_);_(* \(#,##0.00\);_(* "-"??_);_(@_)</c:formatCode>
                <c:ptCount val="10"/>
                <c:pt idx="0">
                  <c:v>21.319755454129158</c:v>
                </c:pt>
                <c:pt idx="1">
                  <c:v>14.815070556922613</c:v>
                </c:pt>
                <c:pt idx="2">
                  <c:v>12.948919163336154</c:v>
                </c:pt>
                <c:pt idx="3">
                  <c:v>12.20224618052411</c:v>
                </c:pt>
                <c:pt idx="4">
                  <c:v>10.204090308154685</c:v>
                </c:pt>
                <c:pt idx="5">
                  <c:v>8.2902763483497282</c:v>
                </c:pt>
                <c:pt idx="6">
                  <c:v>8.4091054386557182</c:v>
                </c:pt>
                <c:pt idx="7">
                  <c:v>7.2396794307719965</c:v>
                </c:pt>
                <c:pt idx="8">
                  <c:v>6.3252857950093722</c:v>
                </c:pt>
                <c:pt idx="9">
                  <c:v>6.676356867498952</c:v>
                </c:pt>
              </c:numCache>
            </c:numRef>
          </c:val>
        </c:ser>
        <c:ser>
          <c:idx val="4"/>
          <c:order val="3"/>
          <c:tx>
            <c:strRef>
              <c:f>TOTAL!$AD$20</c:f>
              <c:strCache>
                <c:ptCount val="1"/>
                <c:pt idx="0">
                  <c:v>secundaria completa</c:v>
                </c:pt>
              </c:strCache>
            </c:strRef>
          </c:tx>
          <c:cat>
            <c:numRef>
              <c:f>TOTAL!$Z$21:$Z$30</c:f>
              <c:numCache>
                <c:formatCode>General</c:formatCode>
                <c:ptCount val="10"/>
                <c:pt idx="0">
                  <c:v>1992</c:v>
                </c:pt>
                <c:pt idx="1">
                  <c:v>1996</c:v>
                </c:pt>
                <c:pt idx="2">
                  <c:v>1998</c:v>
                </c:pt>
                <c:pt idx="3">
                  <c:v>2000</c:v>
                </c:pt>
                <c:pt idx="4">
                  <c:v>2002</c:v>
                </c:pt>
                <c:pt idx="5">
                  <c:v>2004</c:v>
                </c:pt>
                <c:pt idx="6">
                  <c:v>2005</c:v>
                </c:pt>
                <c:pt idx="7">
                  <c:v>2006</c:v>
                </c:pt>
                <c:pt idx="8">
                  <c:v>2008</c:v>
                </c:pt>
                <c:pt idx="9">
                  <c:v>2010</c:v>
                </c:pt>
              </c:numCache>
            </c:numRef>
          </c:cat>
          <c:val>
            <c:numRef>
              <c:f>TOTAL!$AD$21:$AD$30</c:f>
              <c:numCache>
                <c:formatCode>_(* #,##0.00_);_(* \(#,##0.00\);_(* "-"??_);_(@_)</c:formatCode>
                <c:ptCount val="10"/>
                <c:pt idx="0">
                  <c:v>5.7972827047010798</c:v>
                </c:pt>
                <c:pt idx="1">
                  <c:v>6.0812260606364958</c:v>
                </c:pt>
                <c:pt idx="2">
                  <c:v>4.0992444353685933</c:v>
                </c:pt>
                <c:pt idx="3">
                  <c:v>5.5685846326697481</c:v>
                </c:pt>
                <c:pt idx="4">
                  <c:v>9.4837287063065947</c:v>
                </c:pt>
                <c:pt idx="5">
                  <c:v>7.4628624434541475</c:v>
                </c:pt>
                <c:pt idx="6">
                  <c:v>8.5038229069346194</c:v>
                </c:pt>
                <c:pt idx="7">
                  <c:v>9.6170768401033246</c:v>
                </c:pt>
                <c:pt idx="8">
                  <c:v>8.9525247165905686</c:v>
                </c:pt>
                <c:pt idx="9">
                  <c:v>8.9248473218851085</c:v>
                </c:pt>
              </c:numCache>
            </c:numRef>
          </c:val>
        </c:ser>
        <c:ser>
          <c:idx val="5"/>
          <c:order val="4"/>
          <c:tx>
            <c:strRef>
              <c:f>TOTAL!$AE$20</c:f>
              <c:strCache>
                <c:ptCount val="1"/>
                <c:pt idx="0">
                  <c:v>secundaria incompleta</c:v>
                </c:pt>
              </c:strCache>
            </c:strRef>
          </c:tx>
          <c:cat>
            <c:numRef>
              <c:f>TOTAL!$Z$21:$Z$30</c:f>
              <c:numCache>
                <c:formatCode>General</c:formatCode>
                <c:ptCount val="10"/>
                <c:pt idx="0">
                  <c:v>1992</c:v>
                </c:pt>
                <c:pt idx="1">
                  <c:v>1996</c:v>
                </c:pt>
                <c:pt idx="2">
                  <c:v>1998</c:v>
                </c:pt>
                <c:pt idx="3">
                  <c:v>2000</c:v>
                </c:pt>
                <c:pt idx="4">
                  <c:v>2002</c:v>
                </c:pt>
                <c:pt idx="5">
                  <c:v>2004</c:v>
                </c:pt>
                <c:pt idx="6">
                  <c:v>2005</c:v>
                </c:pt>
                <c:pt idx="7">
                  <c:v>2006</c:v>
                </c:pt>
                <c:pt idx="8">
                  <c:v>2008</c:v>
                </c:pt>
                <c:pt idx="9">
                  <c:v>2010</c:v>
                </c:pt>
              </c:numCache>
            </c:numRef>
          </c:cat>
          <c:val>
            <c:numRef>
              <c:f>TOTAL!$AE$21:$AE$30</c:f>
              <c:numCache>
                <c:formatCode>_(* #,##0.00_);_(* \(#,##0.00\);_(* "-"??_);_(@_)</c:formatCode>
                <c:ptCount val="10"/>
                <c:pt idx="0">
                  <c:v>37.128858622100907</c:v>
                </c:pt>
                <c:pt idx="1">
                  <c:v>43.323171706012062</c:v>
                </c:pt>
                <c:pt idx="2">
                  <c:v>42.26651885994341</c:v>
                </c:pt>
                <c:pt idx="3">
                  <c:v>46.857430933400551</c:v>
                </c:pt>
                <c:pt idx="4">
                  <c:v>49.421591293474783</c:v>
                </c:pt>
                <c:pt idx="5">
                  <c:v>54.242861712051372</c:v>
                </c:pt>
                <c:pt idx="6">
                  <c:v>58.012794989675854</c:v>
                </c:pt>
                <c:pt idx="7">
                  <c:v>64.178375769962244</c:v>
                </c:pt>
                <c:pt idx="8">
                  <c:v>63.173817745359472</c:v>
                </c:pt>
                <c:pt idx="9">
                  <c:v>61.84293831401996</c:v>
                </c:pt>
              </c:numCache>
            </c:numRef>
          </c:val>
        </c:ser>
        <c:ser>
          <c:idx val="6"/>
          <c:order val="5"/>
          <c:tx>
            <c:strRef>
              <c:f>TOTAL!$AF$20</c:f>
              <c:strCache>
                <c:ptCount val="1"/>
                <c:pt idx="0">
                  <c:v>superior completa</c:v>
                </c:pt>
              </c:strCache>
            </c:strRef>
          </c:tx>
          <c:cat>
            <c:numRef>
              <c:f>TOTAL!$Z$21:$Z$30</c:f>
              <c:numCache>
                <c:formatCode>General</c:formatCode>
                <c:ptCount val="10"/>
                <c:pt idx="0">
                  <c:v>1992</c:v>
                </c:pt>
                <c:pt idx="1">
                  <c:v>1996</c:v>
                </c:pt>
                <c:pt idx="2">
                  <c:v>1998</c:v>
                </c:pt>
                <c:pt idx="3">
                  <c:v>2000</c:v>
                </c:pt>
                <c:pt idx="4">
                  <c:v>2002</c:v>
                </c:pt>
                <c:pt idx="5">
                  <c:v>2004</c:v>
                </c:pt>
                <c:pt idx="6">
                  <c:v>2005</c:v>
                </c:pt>
                <c:pt idx="7">
                  <c:v>2006</c:v>
                </c:pt>
                <c:pt idx="8">
                  <c:v>2008</c:v>
                </c:pt>
                <c:pt idx="9">
                  <c:v>2010</c:v>
                </c:pt>
              </c:numCache>
            </c:numRef>
          </c:cat>
          <c:val>
            <c:numRef>
              <c:f>TOTAL!$AF$21:$AF$30</c:f>
              <c:numCache>
                <c:formatCode>_(* #,##0.00_);_(* \(#,##0.00\);_(* "-"??_);_(@_)</c:formatCode>
                <c:ptCount val="10"/>
                <c:pt idx="0">
                  <c:v>0</c:v>
                </c:pt>
                <c:pt idx="1">
                  <c:v>9.9295572102281286E-3</c:v>
                </c:pt>
                <c:pt idx="2">
                  <c:v>0</c:v>
                </c:pt>
                <c:pt idx="3">
                  <c:v>0.32806674321557339</c:v>
                </c:pt>
                <c:pt idx="4">
                  <c:v>0.26313663975786328</c:v>
                </c:pt>
                <c:pt idx="5">
                  <c:v>0</c:v>
                </c:pt>
                <c:pt idx="6">
                  <c:v>0.1433940594370339</c:v>
                </c:pt>
                <c:pt idx="7">
                  <c:v>0</c:v>
                </c:pt>
                <c:pt idx="8">
                  <c:v>0</c:v>
                </c:pt>
                <c:pt idx="9">
                  <c:v>9.7380773186103567E-2</c:v>
                </c:pt>
              </c:numCache>
            </c:numRef>
          </c:val>
        </c:ser>
        <c:ser>
          <c:idx val="7"/>
          <c:order val="6"/>
          <c:tx>
            <c:strRef>
              <c:f>TOTAL!$AG$20</c:f>
              <c:strCache>
                <c:ptCount val="1"/>
                <c:pt idx="0">
                  <c:v>superior incompleta</c:v>
                </c:pt>
              </c:strCache>
            </c:strRef>
          </c:tx>
          <c:cat>
            <c:numRef>
              <c:f>TOTAL!$Z$21:$Z$30</c:f>
              <c:numCache>
                <c:formatCode>General</c:formatCode>
                <c:ptCount val="10"/>
                <c:pt idx="0">
                  <c:v>1992</c:v>
                </c:pt>
                <c:pt idx="1">
                  <c:v>1996</c:v>
                </c:pt>
                <c:pt idx="2">
                  <c:v>1998</c:v>
                </c:pt>
                <c:pt idx="3">
                  <c:v>2000</c:v>
                </c:pt>
                <c:pt idx="4">
                  <c:v>2002</c:v>
                </c:pt>
                <c:pt idx="5">
                  <c:v>2004</c:v>
                </c:pt>
                <c:pt idx="6">
                  <c:v>2005</c:v>
                </c:pt>
                <c:pt idx="7">
                  <c:v>2006</c:v>
                </c:pt>
                <c:pt idx="8">
                  <c:v>2008</c:v>
                </c:pt>
                <c:pt idx="9">
                  <c:v>2010</c:v>
                </c:pt>
              </c:numCache>
            </c:numRef>
          </c:cat>
          <c:val>
            <c:numRef>
              <c:f>TOTAL!$AG$21:$AG$30</c:f>
              <c:numCache>
                <c:formatCode>_(* #,##0.00_);_(* \(#,##0.00\);_(* "-"??_);_(@_)</c:formatCode>
                <c:ptCount val="10"/>
                <c:pt idx="0">
                  <c:v>4.2337600022580059E-3</c:v>
                </c:pt>
                <c:pt idx="1">
                  <c:v>5.4098966869518775E-2</c:v>
                </c:pt>
                <c:pt idx="2">
                  <c:v>0</c:v>
                </c:pt>
                <c:pt idx="3">
                  <c:v>0</c:v>
                </c:pt>
                <c:pt idx="4">
                  <c:v>0.15868360020477654</c:v>
                </c:pt>
                <c:pt idx="5">
                  <c:v>0.19457635815981383</c:v>
                </c:pt>
                <c:pt idx="6">
                  <c:v>0.23065301778041475</c:v>
                </c:pt>
                <c:pt idx="7">
                  <c:v>0.6379214094448703</c:v>
                </c:pt>
                <c:pt idx="8">
                  <c:v>0.24522582792458816</c:v>
                </c:pt>
                <c:pt idx="9">
                  <c:v>0.60795477395595743</c:v>
                </c:pt>
              </c:numCache>
            </c:numRef>
          </c:val>
        </c:ser>
        <c:dLbls>
          <c:showLegendKey val="0"/>
          <c:showVal val="0"/>
          <c:showCatName val="0"/>
          <c:showSerName val="0"/>
          <c:showPercent val="0"/>
          <c:showBubbleSize val="0"/>
        </c:dLbls>
        <c:axId val="136570880"/>
        <c:axId val="109541568"/>
      </c:areaChart>
      <c:catAx>
        <c:axId val="136570880"/>
        <c:scaling>
          <c:orientation val="minMax"/>
        </c:scaling>
        <c:delete val="0"/>
        <c:axPos val="b"/>
        <c:numFmt formatCode="General" sourceLinked="1"/>
        <c:majorTickMark val="out"/>
        <c:minorTickMark val="none"/>
        <c:tickLblPos val="nextTo"/>
        <c:txPr>
          <a:bodyPr/>
          <a:lstStyle/>
          <a:p>
            <a:pPr>
              <a:defRPr sz="800" b="0">
                <a:latin typeface="Georgia" pitchFamily="18" charset="0"/>
              </a:defRPr>
            </a:pPr>
            <a:endParaRPr lang="es-MX"/>
          </a:p>
        </c:txPr>
        <c:crossAx val="109541568"/>
        <c:crosses val="autoZero"/>
        <c:auto val="1"/>
        <c:lblAlgn val="ctr"/>
        <c:lblOffset val="100"/>
        <c:noMultiLvlLbl val="0"/>
      </c:catAx>
      <c:valAx>
        <c:axId val="109541568"/>
        <c:scaling>
          <c:orientation val="minMax"/>
        </c:scaling>
        <c:delete val="0"/>
        <c:axPos val="l"/>
        <c:majorGridlines/>
        <c:numFmt formatCode="0%" sourceLinked="1"/>
        <c:majorTickMark val="out"/>
        <c:minorTickMark val="none"/>
        <c:tickLblPos val="nextTo"/>
        <c:txPr>
          <a:bodyPr/>
          <a:lstStyle/>
          <a:p>
            <a:pPr>
              <a:defRPr sz="800" b="0">
                <a:latin typeface="Georgia" pitchFamily="18" charset="0"/>
              </a:defRPr>
            </a:pPr>
            <a:endParaRPr lang="es-MX"/>
          </a:p>
        </c:txPr>
        <c:crossAx val="136570880"/>
        <c:crosses val="autoZero"/>
        <c:crossBetween val="midCat"/>
      </c:valAx>
    </c:plotArea>
    <c:plotVisOnly val="1"/>
    <c:dispBlanksAs val="zero"/>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16B463-8F46-4116-8405-A08618EFCE3B}" type="doc">
      <dgm:prSet loTypeId="urn:microsoft.com/office/officeart/2005/8/layout/matrix1" loCatId="matrix" qsTypeId="urn:microsoft.com/office/officeart/2005/8/quickstyle/simple1" qsCatId="simple" csTypeId="urn:microsoft.com/office/officeart/2005/8/colors/colorful2" csCatId="colorful" phldr="1"/>
      <dgm:spPr/>
      <dgm:t>
        <a:bodyPr/>
        <a:lstStyle/>
        <a:p>
          <a:endParaRPr lang="es-MX"/>
        </a:p>
      </dgm:t>
    </dgm:pt>
    <dgm:pt modelId="{4C7A93D4-5E98-4874-8E0F-7D13AAE2F230}">
      <dgm:prSet phldrT="[Texto]" custT="1"/>
      <dgm:spPr/>
      <dgm:t>
        <a:bodyPr/>
        <a:lstStyle/>
        <a:p>
          <a:endParaRPr lang="es-ES" sz="2800" b="1" dirty="0" smtClean="0">
            <a:latin typeface="Georgia" panose="02040502050405020303" pitchFamily="18" charset="0"/>
          </a:endParaRPr>
        </a:p>
        <a:p>
          <a:r>
            <a:rPr lang="es-ES" sz="2400" b="1" dirty="0" smtClean="0">
              <a:latin typeface="Georgia" panose="02040502050405020303" pitchFamily="18" charset="0"/>
            </a:rPr>
            <a:t>Estrategias para favorecer la  continuidad en los trayectos educativos y el acompañamiento de los estudiantes</a:t>
          </a:r>
          <a:endParaRPr lang="es-MX" sz="2400" b="1" dirty="0">
            <a:latin typeface="Georgia" panose="02040502050405020303" pitchFamily="18" charset="0"/>
          </a:endParaRPr>
        </a:p>
      </dgm:t>
    </dgm:pt>
    <dgm:pt modelId="{E0986BD3-8F86-44A5-A1CA-22F7767CA113}" type="parTrans" cxnId="{97AD05A7-E918-40FD-A6D0-87829BF6C68F}">
      <dgm:prSet/>
      <dgm:spPr/>
      <dgm:t>
        <a:bodyPr/>
        <a:lstStyle/>
        <a:p>
          <a:endParaRPr lang="es-MX">
            <a:latin typeface="Georgia" panose="02040502050405020303" pitchFamily="18" charset="0"/>
          </a:endParaRPr>
        </a:p>
      </dgm:t>
    </dgm:pt>
    <dgm:pt modelId="{4F2073FC-F6DC-4928-8BC0-DBD32FC7C1AC}" type="sibTrans" cxnId="{97AD05A7-E918-40FD-A6D0-87829BF6C68F}">
      <dgm:prSet/>
      <dgm:spPr/>
      <dgm:t>
        <a:bodyPr/>
        <a:lstStyle/>
        <a:p>
          <a:endParaRPr lang="es-MX">
            <a:latin typeface="Georgia" panose="02040502050405020303" pitchFamily="18" charset="0"/>
          </a:endParaRPr>
        </a:p>
      </dgm:t>
    </dgm:pt>
    <dgm:pt modelId="{C641D3E4-23D8-44DC-887F-FBC083262D50}">
      <dgm:prSet phldrT="[Texto]" custT="1"/>
      <dgm:spPr/>
      <dgm:t>
        <a:bodyPr/>
        <a:lstStyle/>
        <a:p>
          <a:endParaRPr lang="es-ES" sz="2800" b="1" dirty="0" smtClean="0">
            <a:latin typeface="Georgia" panose="02040502050405020303" pitchFamily="18" charset="0"/>
          </a:endParaRPr>
        </a:p>
        <a:p>
          <a:r>
            <a:rPr lang="es-ES" sz="2400" b="1" dirty="0" smtClean="0">
              <a:latin typeface="Georgia" panose="02040502050405020303" pitchFamily="18" charset="0"/>
            </a:rPr>
            <a:t>Estrategias de  ampliación de la oferta educativa con equidad</a:t>
          </a:r>
          <a:endParaRPr lang="es-MX" sz="2400" b="1" dirty="0">
            <a:latin typeface="Georgia" panose="02040502050405020303" pitchFamily="18" charset="0"/>
          </a:endParaRPr>
        </a:p>
      </dgm:t>
    </dgm:pt>
    <dgm:pt modelId="{E5DB4BC0-C91D-4C21-9FFD-DFED42AE58CF}" type="parTrans" cxnId="{9CB6B639-0C6D-454D-8593-7E7B3990F92A}">
      <dgm:prSet/>
      <dgm:spPr/>
      <dgm:t>
        <a:bodyPr/>
        <a:lstStyle/>
        <a:p>
          <a:endParaRPr lang="es-MX">
            <a:latin typeface="Georgia" panose="02040502050405020303" pitchFamily="18" charset="0"/>
          </a:endParaRPr>
        </a:p>
      </dgm:t>
    </dgm:pt>
    <dgm:pt modelId="{72297664-15A7-4185-BC3B-4AE0D58A5B92}" type="sibTrans" cxnId="{9CB6B639-0C6D-454D-8593-7E7B3990F92A}">
      <dgm:prSet/>
      <dgm:spPr/>
      <dgm:t>
        <a:bodyPr/>
        <a:lstStyle/>
        <a:p>
          <a:endParaRPr lang="es-MX">
            <a:latin typeface="Georgia" panose="02040502050405020303" pitchFamily="18" charset="0"/>
          </a:endParaRPr>
        </a:p>
      </dgm:t>
    </dgm:pt>
    <dgm:pt modelId="{9B8B2426-5F31-4883-9F25-D307DDC2B1FA}">
      <dgm:prSet phldrT="[Texto]" custT="1"/>
      <dgm:spPr/>
      <dgm:t>
        <a:bodyPr/>
        <a:lstStyle/>
        <a:p>
          <a:pPr>
            <a:lnSpc>
              <a:spcPct val="100000"/>
            </a:lnSpc>
            <a:spcAft>
              <a:spcPts val="0"/>
            </a:spcAft>
          </a:pPr>
          <a:r>
            <a:rPr lang="es-ES" sz="2400" b="1" dirty="0" smtClean="0">
              <a:latin typeface="Georgia" panose="02040502050405020303" pitchFamily="18" charset="0"/>
            </a:rPr>
            <a:t>Estrategias de  innovación </a:t>
          </a:r>
        </a:p>
        <a:p>
          <a:pPr>
            <a:lnSpc>
              <a:spcPct val="100000"/>
            </a:lnSpc>
            <a:spcAft>
              <a:spcPts val="0"/>
            </a:spcAft>
          </a:pPr>
          <a:r>
            <a:rPr lang="es-MX" sz="2400" b="1" dirty="0" smtClean="0">
              <a:latin typeface="Georgia" pitchFamily="18" charset="0"/>
            </a:rPr>
            <a:t>para elevar la calidad y pertinencia de la educación</a:t>
          </a:r>
          <a:endParaRPr lang="es-MX" sz="2400" b="1" dirty="0">
            <a:latin typeface="Georgia" panose="02040502050405020303" pitchFamily="18" charset="0"/>
          </a:endParaRPr>
        </a:p>
      </dgm:t>
    </dgm:pt>
    <dgm:pt modelId="{B5A2C72F-F53C-4B1A-99EC-30F518E3D6D8}" type="parTrans" cxnId="{A34B4295-C4F3-4BC9-A369-FCCC99FC6582}">
      <dgm:prSet/>
      <dgm:spPr/>
      <dgm:t>
        <a:bodyPr/>
        <a:lstStyle/>
        <a:p>
          <a:endParaRPr lang="es-MX">
            <a:latin typeface="Georgia" panose="02040502050405020303" pitchFamily="18" charset="0"/>
          </a:endParaRPr>
        </a:p>
      </dgm:t>
    </dgm:pt>
    <dgm:pt modelId="{781224EB-FF9B-415F-BA54-30D12F1A9BDC}" type="sibTrans" cxnId="{A34B4295-C4F3-4BC9-A369-FCCC99FC6582}">
      <dgm:prSet/>
      <dgm:spPr/>
      <dgm:t>
        <a:bodyPr/>
        <a:lstStyle/>
        <a:p>
          <a:endParaRPr lang="es-MX">
            <a:latin typeface="Georgia" panose="02040502050405020303" pitchFamily="18" charset="0"/>
          </a:endParaRPr>
        </a:p>
      </dgm:t>
    </dgm:pt>
    <dgm:pt modelId="{0C145FD6-6835-4B12-95BB-3F0D51A5CA75}">
      <dgm:prSet phldrT="[Texto]" custT="1"/>
      <dgm:spPr/>
      <dgm:t>
        <a:bodyPr/>
        <a:lstStyle/>
        <a:p>
          <a:r>
            <a:rPr lang="es-ES" sz="2400" b="1" dirty="0" smtClean="0">
              <a:latin typeface="Georgia" panose="02040502050405020303" pitchFamily="18" charset="0"/>
            </a:rPr>
            <a:t>Estrategias de desarrollo  Institucional</a:t>
          </a:r>
          <a:endParaRPr lang="es-MX" sz="2400" b="1" dirty="0">
            <a:latin typeface="Georgia" panose="02040502050405020303" pitchFamily="18" charset="0"/>
          </a:endParaRPr>
        </a:p>
      </dgm:t>
    </dgm:pt>
    <dgm:pt modelId="{039E8290-AEF2-4221-93EE-10196CC8E3F8}" type="parTrans" cxnId="{9A34FAF3-1CFA-48C1-B746-7DF3BB7A9BA3}">
      <dgm:prSet/>
      <dgm:spPr/>
      <dgm:t>
        <a:bodyPr/>
        <a:lstStyle/>
        <a:p>
          <a:endParaRPr lang="es-MX">
            <a:latin typeface="Georgia" panose="02040502050405020303" pitchFamily="18" charset="0"/>
          </a:endParaRPr>
        </a:p>
      </dgm:t>
    </dgm:pt>
    <dgm:pt modelId="{D5A748DF-1802-4312-A8EC-34F189BA2C8E}" type="sibTrans" cxnId="{9A34FAF3-1CFA-48C1-B746-7DF3BB7A9BA3}">
      <dgm:prSet/>
      <dgm:spPr/>
      <dgm:t>
        <a:bodyPr/>
        <a:lstStyle/>
        <a:p>
          <a:endParaRPr lang="es-MX">
            <a:latin typeface="Georgia" panose="02040502050405020303" pitchFamily="18" charset="0"/>
          </a:endParaRPr>
        </a:p>
      </dgm:t>
    </dgm:pt>
    <dgm:pt modelId="{EDC725CF-05F3-4F67-AE1D-FDECA0932EDF}">
      <dgm:prSet phldrT="[Texto]"/>
      <dgm:spPr/>
      <dgm:t>
        <a:bodyPr/>
        <a:lstStyle/>
        <a:p>
          <a:endParaRPr lang="es-MX" dirty="0">
            <a:latin typeface="Georgia" panose="02040502050405020303" pitchFamily="18" charset="0"/>
          </a:endParaRPr>
        </a:p>
      </dgm:t>
    </dgm:pt>
    <dgm:pt modelId="{4A160D09-96D3-455A-A1D8-014B609F8E0C}" type="sibTrans" cxnId="{E56F479E-B76E-40BD-A452-E36D3D63057A}">
      <dgm:prSet/>
      <dgm:spPr/>
      <dgm:t>
        <a:bodyPr/>
        <a:lstStyle/>
        <a:p>
          <a:endParaRPr lang="es-MX">
            <a:latin typeface="Georgia" panose="02040502050405020303" pitchFamily="18" charset="0"/>
          </a:endParaRPr>
        </a:p>
      </dgm:t>
    </dgm:pt>
    <dgm:pt modelId="{6B6930A5-0D24-459B-B5C9-8D4B0FA4CA26}" type="parTrans" cxnId="{E56F479E-B76E-40BD-A452-E36D3D63057A}">
      <dgm:prSet/>
      <dgm:spPr/>
      <dgm:t>
        <a:bodyPr/>
        <a:lstStyle/>
        <a:p>
          <a:endParaRPr lang="es-MX">
            <a:latin typeface="Georgia" panose="02040502050405020303" pitchFamily="18" charset="0"/>
          </a:endParaRPr>
        </a:p>
      </dgm:t>
    </dgm:pt>
    <dgm:pt modelId="{17E6C7E3-9357-425D-991B-ED4B2683069B}" type="pres">
      <dgm:prSet presAssocID="{9116B463-8F46-4116-8405-A08618EFCE3B}" presName="diagram" presStyleCnt="0">
        <dgm:presLayoutVars>
          <dgm:chMax val="1"/>
          <dgm:dir/>
          <dgm:animLvl val="ctr"/>
          <dgm:resizeHandles val="exact"/>
        </dgm:presLayoutVars>
      </dgm:prSet>
      <dgm:spPr/>
      <dgm:t>
        <a:bodyPr/>
        <a:lstStyle/>
        <a:p>
          <a:endParaRPr lang="es-MX"/>
        </a:p>
      </dgm:t>
    </dgm:pt>
    <dgm:pt modelId="{6EA4D771-8293-451E-96E4-70D38E484998}" type="pres">
      <dgm:prSet presAssocID="{9116B463-8F46-4116-8405-A08618EFCE3B}" presName="matrix" presStyleCnt="0"/>
      <dgm:spPr/>
    </dgm:pt>
    <dgm:pt modelId="{9729003E-FAB3-45A3-8D07-526767BD2538}" type="pres">
      <dgm:prSet presAssocID="{9116B463-8F46-4116-8405-A08618EFCE3B}" presName="tile1" presStyleLbl="node1" presStyleIdx="0" presStyleCnt="4"/>
      <dgm:spPr/>
      <dgm:t>
        <a:bodyPr/>
        <a:lstStyle/>
        <a:p>
          <a:endParaRPr lang="es-MX"/>
        </a:p>
      </dgm:t>
    </dgm:pt>
    <dgm:pt modelId="{718F7F08-045A-4D51-8322-27948203A78B}" type="pres">
      <dgm:prSet presAssocID="{9116B463-8F46-4116-8405-A08618EFCE3B}" presName="tile1text" presStyleLbl="node1" presStyleIdx="0" presStyleCnt="4">
        <dgm:presLayoutVars>
          <dgm:chMax val="0"/>
          <dgm:chPref val="0"/>
          <dgm:bulletEnabled val="1"/>
        </dgm:presLayoutVars>
      </dgm:prSet>
      <dgm:spPr/>
      <dgm:t>
        <a:bodyPr/>
        <a:lstStyle/>
        <a:p>
          <a:endParaRPr lang="es-MX"/>
        </a:p>
      </dgm:t>
    </dgm:pt>
    <dgm:pt modelId="{D6336D7D-185F-463C-9CE3-B818CEA6B9C8}" type="pres">
      <dgm:prSet presAssocID="{9116B463-8F46-4116-8405-A08618EFCE3B}" presName="tile2" presStyleLbl="node1" presStyleIdx="1" presStyleCnt="4"/>
      <dgm:spPr/>
      <dgm:t>
        <a:bodyPr/>
        <a:lstStyle/>
        <a:p>
          <a:endParaRPr lang="es-MX"/>
        </a:p>
      </dgm:t>
    </dgm:pt>
    <dgm:pt modelId="{BBB83237-04EE-4FB2-BE98-B8717531CB5C}" type="pres">
      <dgm:prSet presAssocID="{9116B463-8F46-4116-8405-A08618EFCE3B}" presName="tile2text" presStyleLbl="node1" presStyleIdx="1" presStyleCnt="4">
        <dgm:presLayoutVars>
          <dgm:chMax val="0"/>
          <dgm:chPref val="0"/>
          <dgm:bulletEnabled val="1"/>
        </dgm:presLayoutVars>
      </dgm:prSet>
      <dgm:spPr/>
      <dgm:t>
        <a:bodyPr/>
        <a:lstStyle/>
        <a:p>
          <a:endParaRPr lang="es-MX"/>
        </a:p>
      </dgm:t>
    </dgm:pt>
    <dgm:pt modelId="{E8D004CF-1DC8-4D6B-B6B5-711B9235D328}" type="pres">
      <dgm:prSet presAssocID="{9116B463-8F46-4116-8405-A08618EFCE3B}" presName="tile3" presStyleLbl="node1" presStyleIdx="2" presStyleCnt="4" custScaleX="99182" custScaleY="106860" custLinFactNeighborY="-2380"/>
      <dgm:spPr/>
      <dgm:t>
        <a:bodyPr/>
        <a:lstStyle/>
        <a:p>
          <a:endParaRPr lang="es-MX"/>
        </a:p>
      </dgm:t>
    </dgm:pt>
    <dgm:pt modelId="{0EC2C806-09B2-4724-B07D-978F7584F688}" type="pres">
      <dgm:prSet presAssocID="{9116B463-8F46-4116-8405-A08618EFCE3B}" presName="tile3text" presStyleLbl="node1" presStyleIdx="2" presStyleCnt="4">
        <dgm:presLayoutVars>
          <dgm:chMax val="0"/>
          <dgm:chPref val="0"/>
          <dgm:bulletEnabled val="1"/>
        </dgm:presLayoutVars>
      </dgm:prSet>
      <dgm:spPr/>
      <dgm:t>
        <a:bodyPr/>
        <a:lstStyle/>
        <a:p>
          <a:endParaRPr lang="es-MX"/>
        </a:p>
      </dgm:t>
    </dgm:pt>
    <dgm:pt modelId="{BAEA447F-2A57-424C-ABB5-EC69E7F275F6}" type="pres">
      <dgm:prSet presAssocID="{9116B463-8F46-4116-8405-A08618EFCE3B}" presName="tile4" presStyleLbl="node1" presStyleIdx="3" presStyleCnt="4" custScaleY="111045"/>
      <dgm:spPr/>
      <dgm:t>
        <a:bodyPr/>
        <a:lstStyle/>
        <a:p>
          <a:endParaRPr lang="es-MX"/>
        </a:p>
      </dgm:t>
    </dgm:pt>
    <dgm:pt modelId="{AEDAFDF2-B273-4BE6-A905-F7328A8B57E6}" type="pres">
      <dgm:prSet presAssocID="{9116B463-8F46-4116-8405-A08618EFCE3B}" presName="tile4text" presStyleLbl="node1" presStyleIdx="3" presStyleCnt="4">
        <dgm:presLayoutVars>
          <dgm:chMax val="0"/>
          <dgm:chPref val="0"/>
          <dgm:bulletEnabled val="1"/>
        </dgm:presLayoutVars>
      </dgm:prSet>
      <dgm:spPr/>
      <dgm:t>
        <a:bodyPr/>
        <a:lstStyle/>
        <a:p>
          <a:endParaRPr lang="es-MX"/>
        </a:p>
      </dgm:t>
    </dgm:pt>
    <dgm:pt modelId="{CBA494FA-3141-4E94-8D69-021BC21B7F0E}" type="pres">
      <dgm:prSet presAssocID="{9116B463-8F46-4116-8405-A08618EFCE3B}" presName="centerTile" presStyleLbl="fgShp" presStyleIdx="0" presStyleCnt="1" custFlipVert="1" custScaleX="9663" custScaleY="37523" custLinFactNeighborY="-7903">
        <dgm:presLayoutVars>
          <dgm:chMax val="0"/>
          <dgm:chPref val="0"/>
        </dgm:presLayoutVars>
      </dgm:prSet>
      <dgm:spPr/>
      <dgm:t>
        <a:bodyPr/>
        <a:lstStyle/>
        <a:p>
          <a:endParaRPr lang="es-MX"/>
        </a:p>
      </dgm:t>
    </dgm:pt>
  </dgm:ptLst>
  <dgm:cxnLst>
    <dgm:cxn modelId="{0A3492D0-B53F-4A9D-A5F0-44F4A36E5195}" type="presOf" srcId="{C641D3E4-23D8-44DC-887F-FBC083262D50}" destId="{D6336D7D-185F-463C-9CE3-B818CEA6B9C8}" srcOrd="0" destOrd="0" presId="urn:microsoft.com/office/officeart/2005/8/layout/matrix1"/>
    <dgm:cxn modelId="{A34B4295-C4F3-4BC9-A369-FCCC99FC6582}" srcId="{EDC725CF-05F3-4F67-AE1D-FDECA0932EDF}" destId="{9B8B2426-5F31-4883-9F25-D307DDC2B1FA}" srcOrd="2" destOrd="0" parTransId="{B5A2C72F-F53C-4B1A-99EC-30F518E3D6D8}" sibTransId="{781224EB-FF9B-415F-BA54-30D12F1A9BDC}"/>
    <dgm:cxn modelId="{E56F479E-B76E-40BD-A452-E36D3D63057A}" srcId="{9116B463-8F46-4116-8405-A08618EFCE3B}" destId="{EDC725CF-05F3-4F67-AE1D-FDECA0932EDF}" srcOrd="0" destOrd="0" parTransId="{6B6930A5-0D24-459B-B5C9-8D4B0FA4CA26}" sibTransId="{4A160D09-96D3-455A-A1D8-014B609F8E0C}"/>
    <dgm:cxn modelId="{3DDBB545-07AC-492A-9A7C-E14842BADEC5}" type="presOf" srcId="{9B8B2426-5F31-4883-9F25-D307DDC2B1FA}" destId="{E8D004CF-1DC8-4D6B-B6B5-711B9235D328}" srcOrd="0" destOrd="0" presId="urn:microsoft.com/office/officeart/2005/8/layout/matrix1"/>
    <dgm:cxn modelId="{9A34FAF3-1CFA-48C1-B746-7DF3BB7A9BA3}" srcId="{EDC725CF-05F3-4F67-AE1D-FDECA0932EDF}" destId="{0C145FD6-6835-4B12-95BB-3F0D51A5CA75}" srcOrd="3" destOrd="0" parTransId="{039E8290-AEF2-4221-93EE-10196CC8E3F8}" sibTransId="{D5A748DF-1802-4312-A8EC-34F189BA2C8E}"/>
    <dgm:cxn modelId="{E84937B5-EBD8-46A9-87B5-E0DB434E90D4}" type="presOf" srcId="{9B8B2426-5F31-4883-9F25-D307DDC2B1FA}" destId="{0EC2C806-09B2-4724-B07D-978F7584F688}" srcOrd="1" destOrd="0" presId="urn:microsoft.com/office/officeart/2005/8/layout/matrix1"/>
    <dgm:cxn modelId="{45F4757D-C0E3-45A1-91A6-49EBE7A4B7F1}" type="presOf" srcId="{0C145FD6-6835-4B12-95BB-3F0D51A5CA75}" destId="{AEDAFDF2-B273-4BE6-A905-F7328A8B57E6}" srcOrd="1" destOrd="0" presId="urn:microsoft.com/office/officeart/2005/8/layout/matrix1"/>
    <dgm:cxn modelId="{2EAE2ED6-40F8-4F19-895E-A74A75EAF404}" type="presOf" srcId="{C641D3E4-23D8-44DC-887F-FBC083262D50}" destId="{BBB83237-04EE-4FB2-BE98-B8717531CB5C}" srcOrd="1" destOrd="0" presId="urn:microsoft.com/office/officeart/2005/8/layout/matrix1"/>
    <dgm:cxn modelId="{93ADF22A-0A93-4F4A-82BE-A38619915615}" type="presOf" srcId="{4C7A93D4-5E98-4874-8E0F-7D13AAE2F230}" destId="{718F7F08-045A-4D51-8322-27948203A78B}" srcOrd="1" destOrd="0" presId="urn:microsoft.com/office/officeart/2005/8/layout/matrix1"/>
    <dgm:cxn modelId="{09418E4F-ECA9-4C40-8763-A780B184CAA4}" type="presOf" srcId="{9116B463-8F46-4116-8405-A08618EFCE3B}" destId="{17E6C7E3-9357-425D-991B-ED4B2683069B}" srcOrd="0" destOrd="0" presId="urn:microsoft.com/office/officeart/2005/8/layout/matrix1"/>
    <dgm:cxn modelId="{97AD05A7-E918-40FD-A6D0-87829BF6C68F}" srcId="{EDC725CF-05F3-4F67-AE1D-FDECA0932EDF}" destId="{4C7A93D4-5E98-4874-8E0F-7D13AAE2F230}" srcOrd="0" destOrd="0" parTransId="{E0986BD3-8F86-44A5-A1CA-22F7767CA113}" sibTransId="{4F2073FC-F6DC-4928-8BC0-DBD32FC7C1AC}"/>
    <dgm:cxn modelId="{87A09900-70FD-41D3-9F3D-9188849CB357}" type="presOf" srcId="{EDC725CF-05F3-4F67-AE1D-FDECA0932EDF}" destId="{CBA494FA-3141-4E94-8D69-021BC21B7F0E}" srcOrd="0" destOrd="0" presId="urn:microsoft.com/office/officeart/2005/8/layout/matrix1"/>
    <dgm:cxn modelId="{9CB6B639-0C6D-454D-8593-7E7B3990F92A}" srcId="{EDC725CF-05F3-4F67-AE1D-FDECA0932EDF}" destId="{C641D3E4-23D8-44DC-887F-FBC083262D50}" srcOrd="1" destOrd="0" parTransId="{E5DB4BC0-C91D-4C21-9FFD-DFED42AE58CF}" sibTransId="{72297664-15A7-4185-BC3B-4AE0D58A5B92}"/>
    <dgm:cxn modelId="{C1368B5B-0093-40AE-B954-58C0AF486E2C}" type="presOf" srcId="{0C145FD6-6835-4B12-95BB-3F0D51A5CA75}" destId="{BAEA447F-2A57-424C-ABB5-EC69E7F275F6}" srcOrd="0" destOrd="0" presId="urn:microsoft.com/office/officeart/2005/8/layout/matrix1"/>
    <dgm:cxn modelId="{27D65FF4-3F29-4DE2-BC23-4813B751543C}" type="presOf" srcId="{4C7A93D4-5E98-4874-8E0F-7D13AAE2F230}" destId="{9729003E-FAB3-45A3-8D07-526767BD2538}" srcOrd="0" destOrd="0" presId="urn:microsoft.com/office/officeart/2005/8/layout/matrix1"/>
    <dgm:cxn modelId="{03E94ADE-B794-4562-A087-BB32FA2BD584}" type="presParOf" srcId="{17E6C7E3-9357-425D-991B-ED4B2683069B}" destId="{6EA4D771-8293-451E-96E4-70D38E484998}" srcOrd="0" destOrd="0" presId="urn:microsoft.com/office/officeart/2005/8/layout/matrix1"/>
    <dgm:cxn modelId="{DCB0D5A3-19BC-4364-9E28-3F6406811AC0}" type="presParOf" srcId="{6EA4D771-8293-451E-96E4-70D38E484998}" destId="{9729003E-FAB3-45A3-8D07-526767BD2538}" srcOrd="0" destOrd="0" presId="urn:microsoft.com/office/officeart/2005/8/layout/matrix1"/>
    <dgm:cxn modelId="{A417F9E6-784D-4CAC-870B-6A710BB0894D}" type="presParOf" srcId="{6EA4D771-8293-451E-96E4-70D38E484998}" destId="{718F7F08-045A-4D51-8322-27948203A78B}" srcOrd="1" destOrd="0" presId="urn:microsoft.com/office/officeart/2005/8/layout/matrix1"/>
    <dgm:cxn modelId="{173D6D19-F4D0-44B8-B927-9CE50BB39DE4}" type="presParOf" srcId="{6EA4D771-8293-451E-96E4-70D38E484998}" destId="{D6336D7D-185F-463C-9CE3-B818CEA6B9C8}" srcOrd="2" destOrd="0" presId="urn:microsoft.com/office/officeart/2005/8/layout/matrix1"/>
    <dgm:cxn modelId="{C7983D3E-28EE-4612-ADF4-36686AF001A5}" type="presParOf" srcId="{6EA4D771-8293-451E-96E4-70D38E484998}" destId="{BBB83237-04EE-4FB2-BE98-B8717531CB5C}" srcOrd="3" destOrd="0" presId="urn:microsoft.com/office/officeart/2005/8/layout/matrix1"/>
    <dgm:cxn modelId="{D431C0CA-11EE-4FEC-97DC-E7AF8960ACEE}" type="presParOf" srcId="{6EA4D771-8293-451E-96E4-70D38E484998}" destId="{E8D004CF-1DC8-4D6B-B6B5-711B9235D328}" srcOrd="4" destOrd="0" presId="urn:microsoft.com/office/officeart/2005/8/layout/matrix1"/>
    <dgm:cxn modelId="{E20AEE9F-D5B1-4D25-92E2-167A044697CF}" type="presParOf" srcId="{6EA4D771-8293-451E-96E4-70D38E484998}" destId="{0EC2C806-09B2-4724-B07D-978F7584F688}" srcOrd="5" destOrd="0" presId="urn:microsoft.com/office/officeart/2005/8/layout/matrix1"/>
    <dgm:cxn modelId="{3357FDAD-4A4E-42FF-9AB4-57E554040B42}" type="presParOf" srcId="{6EA4D771-8293-451E-96E4-70D38E484998}" destId="{BAEA447F-2A57-424C-ABB5-EC69E7F275F6}" srcOrd="6" destOrd="0" presId="urn:microsoft.com/office/officeart/2005/8/layout/matrix1"/>
    <dgm:cxn modelId="{9CFE4D69-651E-41FF-988A-4A80E1C64B7A}" type="presParOf" srcId="{6EA4D771-8293-451E-96E4-70D38E484998}" destId="{AEDAFDF2-B273-4BE6-A905-F7328A8B57E6}" srcOrd="7" destOrd="0" presId="urn:microsoft.com/office/officeart/2005/8/layout/matrix1"/>
    <dgm:cxn modelId="{498D3F3B-42EA-4828-A89A-706A7621622F}" type="presParOf" srcId="{17E6C7E3-9357-425D-991B-ED4B2683069B}" destId="{CBA494FA-3141-4E94-8D69-021BC21B7F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475734-CFCA-474D-BE26-21D63A919762}" type="doc">
      <dgm:prSet loTypeId="urn:microsoft.com/office/officeart/2011/layout/HexagonRadial" loCatId="officeonline" qsTypeId="urn:microsoft.com/office/officeart/2005/8/quickstyle/3d4" qsCatId="3D" csTypeId="urn:microsoft.com/office/officeart/2005/8/colors/colorful1" csCatId="colorful" phldr="1"/>
      <dgm:spPr/>
      <dgm:t>
        <a:bodyPr/>
        <a:lstStyle/>
        <a:p>
          <a:endParaRPr lang="es-MX"/>
        </a:p>
      </dgm:t>
    </dgm:pt>
    <dgm:pt modelId="{86EDBE38-4AB4-4112-9752-67AE0037BFF6}">
      <dgm:prSet phldrT="[Texto]" custT="1">
        <dgm:style>
          <a:lnRef idx="0">
            <a:schemeClr val="accent2"/>
          </a:lnRef>
          <a:fillRef idx="3">
            <a:schemeClr val="accent2"/>
          </a:fillRef>
          <a:effectRef idx="3">
            <a:schemeClr val="accent2"/>
          </a:effectRef>
          <a:fontRef idx="minor">
            <a:schemeClr val="lt1"/>
          </a:fontRef>
        </dgm:style>
      </dgm:prSet>
      <dgm:spPr/>
      <dgm:t>
        <a:bodyPr/>
        <a:lstStyle/>
        <a:p>
          <a:r>
            <a:rPr lang="es-MX" sz="1400" b="1" dirty="0" smtClean="0">
              <a:latin typeface="Georgia" panose="02040502050405020303" pitchFamily="18" charset="0"/>
            </a:rPr>
            <a:t>Implementación del a Reforma Educativa</a:t>
          </a:r>
          <a:endParaRPr lang="es-MX" sz="1400" b="1" dirty="0">
            <a:latin typeface="Georgia" panose="02040502050405020303" pitchFamily="18" charset="0"/>
          </a:endParaRPr>
        </a:p>
      </dgm:t>
    </dgm:pt>
    <dgm:pt modelId="{5E64F023-67FC-4E72-8613-372D708CC97B}" type="parTrans" cxnId="{B497D1DD-2E78-4878-9617-2F2B0B7D69F9}">
      <dgm:prSet/>
      <dgm:spPr/>
      <dgm:t>
        <a:bodyPr/>
        <a:lstStyle/>
        <a:p>
          <a:endParaRPr lang="es-MX" sz="1600"/>
        </a:p>
      </dgm:t>
    </dgm:pt>
    <dgm:pt modelId="{45E7F018-26B5-451E-950A-273EE50A89CA}" type="sibTrans" cxnId="{B497D1DD-2E78-4878-9617-2F2B0B7D69F9}">
      <dgm:prSet/>
      <dgm:spPr/>
      <dgm:t>
        <a:bodyPr/>
        <a:lstStyle/>
        <a:p>
          <a:endParaRPr lang="es-MX" sz="1600"/>
        </a:p>
      </dgm:t>
    </dgm:pt>
    <dgm:pt modelId="{E43DDC8A-8751-40A7-AD99-F8C27FFF7339}">
      <dgm:prSet phldrT="[Texto]" custT="1"/>
      <dgm:spPr/>
      <dgm:t>
        <a:bodyPr/>
        <a:lstStyle/>
        <a:p>
          <a:r>
            <a:rPr lang="es-MX" sz="1600" dirty="0" smtClean="0">
              <a:latin typeface="Georgia" panose="02040502050405020303" pitchFamily="18" charset="0"/>
            </a:rPr>
            <a:t>Procesos de Ingreso Docente</a:t>
          </a:r>
          <a:endParaRPr lang="es-MX" sz="1600" dirty="0">
            <a:latin typeface="Georgia" panose="02040502050405020303" pitchFamily="18" charset="0"/>
          </a:endParaRPr>
        </a:p>
      </dgm:t>
    </dgm:pt>
    <dgm:pt modelId="{7BBF6B82-10E6-4C16-8E47-286403A56421}" type="parTrans" cxnId="{9F3CA096-CE2F-4509-A62C-23E8FFD76679}">
      <dgm:prSet/>
      <dgm:spPr/>
      <dgm:t>
        <a:bodyPr/>
        <a:lstStyle/>
        <a:p>
          <a:endParaRPr lang="es-MX" sz="1600"/>
        </a:p>
      </dgm:t>
    </dgm:pt>
    <dgm:pt modelId="{E65753DB-BA8D-4398-AB0A-448605305B3D}" type="sibTrans" cxnId="{9F3CA096-CE2F-4509-A62C-23E8FFD76679}">
      <dgm:prSet/>
      <dgm:spPr/>
      <dgm:t>
        <a:bodyPr/>
        <a:lstStyle/>
        <a:p>
          <a:endParaRPr lang="es-MX" sz="1600"/>
        </a:p>
      </dgm:t>
    </dgm:pt>
    <dgm:pt modelId="{7D5A187A-1590-4343-9797-C922F49D638D}">
      <dgm:prSet phldrT="[Texto]" custT="1"/>
      <dgm:spPr>
        <a:solidFill>
          <a:srgbClr val="FF0000"/>
        </a:solidFill>
      </dgm:spPr>
      <dgm:t>
        <a:bodyPr/>
        <a:lstStyle/>
        <a:p>
          <a:r>
            <a:rPr lang="es-MX" sz="1600" dirty="0" smtClean="0">
              <a:latin typeface="Georgia" panose="02040502050405020303" pitchFamily="18" charset="0"/>
            </a:rPr>
            <a:t>Revisión del Modelo Educativo</a:t>
          </a:r>
          <a:endParaRPr lang="es-MX" sz="1600" dirty="0">
            <a:latin typeface="Georgia" panose="02040502050405020303" pitchFamily="18" charset="0"/>
          </a:endParaRPr>
        </a:p>
      </dgm:t>
    </dgm:pt>
    <dgm:pt modelId="{4FB6F7E3-C673-4201-B0C0-7D608DDB54CF}" type="parTrans" cxnId="{EDBF7D6F-A0A5-4BDA-A67A-6F09288A39A0}">
      <dgm:prSet/>
      <dgm:spPr/>
      <dgm:t>
        <a:bodyPr/>
        <a:lstStyle/>
        <a:p>
          <a:endParaRPr lang="es-MX" sz="1600"/>
        </a:p>
      </dgm:t>
    </dgm:pt>
    <dgm:pt modelId="{1D090C03-AAA0-4A35-9F1B-98FC3142F10D}" type="sibTrans" cxnId="{EDBF7D6F-A0A5-4BDA-A67A-6F09288A39A0}">
      <dgm:prSet/>
      <dgm:spPr/>
      <dgm:t>
        <a:bodyPr/>
        <a:lstStyle/>
        <a:p>
          <a:endParaRPr lang="es-MX" sz="1600"/>
        </a:p>
      </dgm:t>
    </dgm:pt>
    <dgm:pt modelId="{DC8D26FF-AC39-400D-87FF-208C04706F5A}">
      <dgm:prSet phldrT="[Texto]" custT="1"/>
      <dgm:spPr/>
      <dgm:t>
        <a:bodyPr/>
        <a:lstStyle/>
        <a:p>
          <a:r>
            <a:rPr lang="es-MX" sz="1600" dirty="0" smtClean="0">
              <a:latin typeface="Georgia" panose="02040502050405020303" pitchFamily="18" charset="0"/>
            </a:rPr>
            <a:t>Promoción de Directores, Supervisores y ATP</a:t>
          </a:r>
          <a:endParaRPr lang="es-MX" sz="1600" dirty="0">
            <a:latin typeface="Georgia" panose="02040502050405020303" pitchFamily="18" charset="0"/>
          </a:endParaRPr>
        </a:p>
      </dgm:t>
    </dgm:pt>
    <dgm:pt modelId="{71742BA6-D5AC-4805-9316-DA9DF419FF49}" type="parTrans" cxnId="{FCADD329-086C-45F6-A670-57BFCC384361}">
      <dgm:prSet/>
      <dgm:spPr/>
      <dgm:t>
        <a:bodyPr/>
        <a:lstStyle/>
        <a:p>
          <a:endParaRPr lang="es-MX" sz="1600"/>
        </a:p>
      </dgm:t>
    </dgm:pt>
    <dgm:pt modelId="{AFA4D7A5-A81B-4673-9B3A-FC900BE16376}" type="sibTrans" cxnId="{FCADD329-086C-45F6-A670-57BFCC384361}">
      <dgm:prSet/>
      <dgm:spPr/>
      <dgm:t>
        <a:bodyPr/>
        <a:lstStyle/>
        <a:p>
          <a:endParaRPr lang="es-MX" sz="1600"/>
        </a:p>
      </dgm:t>
    </dgm:pt>
    <dgm:pt modelId="{1CD9A2A5-BB9C-408E-B5EE-470BDD8DB2FC}">
      <dgm:prSet phldrT="[Texto]" custT="1"/>
      <dgm:spPr/>
      <dgm:t>
        <a:bodyPr/>
        <a:lstStyle/>
        <a:p>
          <a:r>
            <a:rPr lang="es-MX" sz="1600" dirty="0" smtClean="0">
              <a:latin typeface="Georgia" panose="02040502050405020303" pitchFamily="18" charset="0"/>
            </a:rPr>
            <a:t>Informe de directores e impulso a autonomía de gestión</a:t>
          </a:r>
          <a:endParaRPr lang="es-MX" sz="1600" dirty="0">
            <a:latin typeface="Georgia" panose="02040502050405020303" pitchFamily="18" charset="0"/>
          </a:endParaRPr>
        </a:p>
      </dgm:t>
    </dgm:pt>
    <dgm:pt modelId="{EEB419CE-47D7-425F-BCC5-84168B773465}" type="parTrans" cxnId="{E5AAC037-E7FE-453D-8ADE-369A2ECB98C2}">
      <dgm:prSet/>
      <dgm:spPr/>
      <dgm:t>
        <a:bodyPr/>
        <a:lstStyle/>
        <a:p>
          <a:endParaRPr lang="es-MX" sz="1600"/>
        </a:p>
      </dgm:t>
    </dgm:pt>
    <dgm:pt modelId="{130DC0B6-910A-43D3-B2A6-E701DF625F4F}" type="sibTrans" cxnId="{E5AAC037-E7FE-453D-8ADE-369A2ECB98C2}">
      <dgm:prSet/>
      <dgm:spPr/>
      <dgm:t>
        <a:bodyPr/>
        <a:lstStyle/>
        <a:p>
          <a:endParaRPr lang="es-MX" sz="1600"/>
        </a:p>
      </dgm:t>
    </dgm:pt>
    <dgm:pt modelId="{738281FD-AFAE-4FA3-AE3E-6DFB1CE66FB2}">
      <dgm:prSet phldrT="[Texto]" custT="1"/>
      <dgm:spPr/>
      <dgm:t>
        <a:bodyPr/>
        <a:lstStyle/>
        <a:p>
          <a:r>
            <a:rPr lang="es-MX" sz="1600" dirty="0" smtClean="0">
              <a:latin typeface="Georgia" panose="02040502050405020303" pitchFamily="18" charset="0"/>
            </a:rPr>
            <a:t>Garantizar Universalización del MCC</a:t>
          </a:r>
          <a:endParaRPr lang="es-MX" sz="1600" dirty="0">
            <a:latin typeface="Georgia" panose="02040502050405020303" pitchFamily="18" charset="0"/>
          </a:endParaRPr>
        </a:p>
      </dgm:t>
    </dgm:pt>
    <dgm:pt modelId="{D649BB30-0697-4790-9DBD-FA52684FE608}" type="parTrans" cxnId="{7F32C1F2-CC26-434A-8E30-D39FB10CBA4F}">
      <dgm:prSet/>
      <dgm:spPr/>
      <dgm:t>
        <a:bodyPr/>
        <a:lstStyle/>
        <a:p>
          <a:endParaRPr lang="es-MX" sz="1600"/>
        </a:p>
      </dgm:t>
    </dgm:pt>
    <dgm:pt modelId="{A6C4E871-B192-444A-8133-F2603F17123B}" type="sibTrans" cxnId="{7F32C1F2-CC26-434A-8E30-D39FB10CBA4F}">
      <dgm:prSet/>
      <dgm:spPr/>
      <dgm:t>
        <a:bodyPr/>
        <a:lstStyle/>
        <a:p>
          <a:endParaRPr lang="es-MX" sz="1600"/>
        </a:p>
      </dgm:t>
    </dgm:pt>
    <dgm:pt modelId="{A888CCC4-1206-4A5F-BACC-6A83BC6368F2}">
      <dgm:prSet phldrT="[Texto]" custT="1"/>
      <dgm:spPr/>
      <dgm:t>
        <a:bodyPr/>
        <a:lstStyle/>
        <a:p>
          <a:r>
            <a:rPr lang="es-MX" sz="1600" dirty="0" smtClean="0">
              <a:latin typeface="Georgia" panose="02040502050405020303" pitchFamily="18" charset="0"/>
            </a:rPr>
            <a:t>Informe de directores e impulso a autonomía de gestión</a:t>
          </a:r>
          <a:endParaRPr lang="es-MX" sz="1600" dirty="0">
            <a:latin typeface="Georgia" panose="02040502050405020303" pitchFamily="18" charset="0"/>
          </a:endParaRPr>
        </a:p>
      </dgm:t>
    </dgm:pt>
    <dgm:pt modelId="{A88C63AC-A38F-41C9-A2CE-D2A9635E7595}" type="parTrans" cxnId="{C783EE84-CC78-410A-A861-0CE2E4E07A11}">
      <dgm:prSet/>
      <dgm:spPr/>
      <dgm:t>
        <a:bodyPr/>
        <a:lstStyle/>
        <a:p>
          <a:endParaRPr lang="es-MX" sz="1600"/>
        </a:p>
      </dgm:t>
    </dgm:pt>
    <dgm:pt modelId="{D5E799E1-77A7-4821-90B2-AA9E847359D1}" type="sibTrans" cxnId="{C783EE84-CC78-410A-A861-0CE2E4E07A11}">
      <dgm:prSet/>
      <dgm:spPr/>
      <dgm:t>
        <a:bodyPr/>
        <a:lstStyle/>
        <a:p>
          <a:endParaRPr lang="es-MX" sz="1600"/>
        </a:p>
      </dgm:t>
    </dgm:pt>
    <dgm:pt modelId="{9CBAC815-6413-4E63-8DF6-7D48BC698501}" type="pres">
      <dgm:prSet presAssocID="{20475734-CFCA-474D-BE26-21D63A919762}" presName="Name0" presStyleCnt="0">
        <dgm:presLayoutVars>
          <dgm:chMax val="1"/>
          <dgm:chPref val="1"/>
          <dgm:dir/>
          <dgm:animOne val="branch"/>
          <dgm:animLvl val="lvl"/>
        </dgm:presLayoutVars>
      </dgm:prSet>
      <dgm:spPr/>
      <dgm:t>
        <a:bodyPr/>
        <a:lstStyle/>
        <a:p>
          <a:endParaRPr lang="es-MX"/>
        </a:p>
      </dgm:t>
    </dgm:pt>
    <dgm:pt modelId="{F450F8F9-A7E7-441B-8CF3-5A06381B0FD0}" type="pres">
      <dgm:prSet presAssocID="{86EDBE38-4AB4-4112-9752-67AE0037BFF6}" presName="Parent" presStyleLbl="node0" presStyleIdx="0" presStyleCnt="1" custScaleX="107195">
        <dgm:presLayoutVars>
          <dgm:chMax val="6"/>
          <dgm:chPref val="6"/>
        </dgm:presLayoutVars>
      </dgm:prSet>
      <dgm:spPr/>
      <dgm:t>
        <a:bodyPr/>
        <a:lstStyle/>
        <a:p>
          <a:endParaRPr lang="es-MX"/>
        </a:p>
      </dgm:t>
    </dgm:pt>
    <dgm:pt modelId="{8999D527-C8E2-4E48-922E-F885A21BEBA6}" type="pres">
      <dgm:prSet presAssocID="{E43DDC8A-8751-40A7-AD99-F8C27FFF7339}" presName="Accent1" presStyleCnt="0"/>
      <dgm:spPr/>
    </dgm:pt>
    <dgm:pt modelId="{9D9F4EDF-4503-4E4C-AC2E-4B4F534E7D6B}" type="pres">
      <dgm:prSet presAssocID="{E43DDC8A-8751-40A7-AD99-F8C27FFF7339}" presName="Accent" presStyleLbl="bgShp" presStyleIdx="0" presStyleCnt="6"/>
      <dgm:spPr/>
    </dgm:pt>
    <dgm:pt modelId="{B05D3985-39B3-41E0-9E74-906F26FCEA76}" type="pres">
      <dgm:prSet presAssocID="{E43DDC8A-8751-40A7-AD99-F8C27FFF7339}" presName="Child1" presStyleLbl="node1" presStyleIdx="0" presStyleCnt="6">
        <dgm:presLayoutVars>
          <dgm:chMax val="0"/>
          <dgm:chPref val="0"/>
          <dgm:bulletEnabled val="1"/>
        </dgm:presLayoutVars>
      </dgm:prSet>
      <dgm:spPr/>
      <dgm:t>
        <a:bodyPr/>
        <a:lstStyle/>
        <a:p>
          <a:endParaRPr lang="es-MX"/>
        </a:p>
      </dgm:t>
    </dgm:pt>
    <dgm:pt modelId="{6BFA52CB-065E-42C3-8E92-673C8ED72884}" type="pres">
      <dgm:prSet presAssocID="{7D5A187A-1590-4343-9797-C922F49D638D}" presName="Accent2" presStyleCnt="0"/>
      <dgm:spPr/>
    </dgm:pt>
    <dgm:pt modelId="{EED60639-196F-4890-9037-DE34D39DFC45}" type="pres">
      <dgm:prSet presAssocID="{7D5A187A-1590-4343-9797-C922F49D638D}" presName="Accent" presStyleLbl="bgShp" presStyleIdx="1" presStyleCnt="6"/>
      <dgm:spPr/>
    </dgm:pt>
    <dgm:pt modelId="{BDECA14E-2B84-48BB-A96C-1B07DAB71336}" type="pres">
      <dgm:prSet presAssocID="{7D5A187A-1590-4343-9797-C922F49D638D}" presName="Child2" presStyleLbl="node1" presStyleIdx="1" presStyleCnt="6">
        <dgm:presLayoutVars>
          <dgm:chMax val="0"/>
          <dgm:chPref val="0"/>
          <dgm:bulletEnabled val="1"/>
        </dgm:presLayoutVars>
      </dgm:prSet>
      <dgm:spPr/>
      <dgm:t>
        <a:bodyPr/>
        <a:lstStyle/>
        <a:p>
          <a:endParaRPr lang="es-MX"/>
        </a:p>
      </dgm:t>
    </dgm:pt>
    <dgm:pt modelId="{5016EF70-E74E-4EA9-932C-45C1DAF609DA}" type="pres">
      <dgm:prSet presAssocID="{DC8D26FF-AC39-400D-87FF-208C04706F5A}" presName="Accent3" presStyleCnt="0"/>
      <dgm:spPr/>
    </dgm:pt>
    <dgm:pt modelId="{81A25DCD-1757-4F2D-BF50-ADB7BA0DF697}" type="pres">
      <dgm:prSet presAssocID="{DC8D26FF-AC39-400D-87FF-208C04706F5A}" presName="Accent" presStyleLbl="bgShp" presStyleIdx="2" presStyleCnt="6"/>
      <dgm:spPr/>
    </dgm:pt>
    <dgm:pt modelId="{98C1F1F9-A997-4D4E-8B8B-1F883907B1CB}" type="pres">
      <dgm:prSet presAssocID="{DC8D26FF-AC39-400D-87FF-208C04706F5A}" presName="Child3" presStyleLbl="node1" presStyleIdx="2" presStyleCnt="6">
        <dgm:presLayoutVars>
          <dgm:chMax val="0"/>
          <dgm:chPref val="0"/>
          <dgm:bulletEnabled val="1"/>
        </dgm:presLayoutVars>
      </dgm:prSet>
      <dgm:spPr/>
      <dgm:t>
        <a:bodyPr/>
        <a:lstStyle/>
        <a:p>
          <a:endParaRPr lang="es-MX"/>
        </a:p>
      </dgm:t>
    </dgm:pt>
    <dgm:pt modelId="{CEED4FD4-C118-40FC-B27D-8828A2F44A93}" type="pres">
      <dgm:prSet presAssocID="{1CD9A2A5-BB9C-408E-B5EE-470BDD8DB2FC}" presName="Accent4" presStyleCnt="0"/>
      <dgm:spPr/>
    </dgm:pt>
    <dgm:pt modelId="{65259962-68D9-4489-9540-50D2B9BF8C1C}" type="pres">
      <dgm:prSet presAssocID="{1CD9A2A5-BB9C-408E-B5EE-470BDD8DB2FC}" presName="Accent" presStyleLbl="bgShp" presStyleIdx="3" presStyleCnt="6"/>
      <dgm:spPr/>
    </dgm:pt>
    <dgm:pt modelId="{4E08CB9F-D2A2-493C-A3B8-D0BAAAB82699}" type="pres">
      <dgm:prSet presAssocID="{1CD9A2A5-BB9C-408E-B5EE-470BDD8DB2FC}" presName="Child4" presStyleLbl="node1" presStyleIdx="3" presStyleCnt="6">
        <dgm:presLayoutVars>
          <dgm:chMax val="0"/>
          <dgm:chPref val="0"/>
          <dgm:bulletEnabled val="1"/>
        </dgm:presLayoutVars>
      </dgm:prSet>
      <dgm:spPr/>
      <dgm:t>
        <a:bodyPr/>
        <a:lstStyle/>
        <a:p>
          <a:endParaRPr lang="es-MX"/>
        </a:p>
      </dgm:t>
    </dgm:pt>
    <dgm:pt modelId="{B544FF57-E7E3-4E11-BD66-DBB51F5D0EC1}" type="pres">
      <dgm:prSet presAssocID="{738281FD-AFAE-4FA3-AE3E-6DFB1CE66FB2}" presName="Accent5" presStyleCnt="0"/>
      <dgm:spPr/>
    </dgm:pt>
    <dgm:pt modelId="{9AD6394A-B902-418F-8A3F-E81996DCF0AE}" type="pres">
      <dgm:prSet presAssocID="{738281FD-AFAE-4FA3-AE3E-6DFB1CE66FB2}" presName="Accent" presStyleLbl="bgShp" presStyleIdx="4" presStyleCnt="6"/>
      <dgm:spPr/>
    </dgm:pt>
    <dgm:pt modelId="{3E3E2CC2-3616-48A8-82A7-17C8733BEE69}" type="pres">
      <dgm:prSet presAssocID="{738281FD-AFAE-4FA3-AE3E-6DFB1CE66FB2}" presName="Child5" presStyleLbl="node1" presStyleIdx="4" presStyleCnt="6">
        <dgm:presLayoutVars>
          <dgm:chMax val="0"/>
          <dgm:chPref val="0"/>
          <dgm:bulletEnabled val="1"/>
        </dgm:presLayoutVars>
      </dgm:prSet>
      <dgm:spPr/>
      <dgm:t>
        <a:bodyPr/>
        <a:lstStyle/>
        <a:p>
          <a:endParaRPr lang="es-MX"/>
        </a:p>
      </dgm:t>
    </dgm:pt>
    <dgm:pt modelId="{B9072FE3-E933-4FB4-98B5-5C950BBA28D2}" type="pres">
      <dgm:prSet presAssocID="{A888CCC4-1206-4A5F-BACC-6A83BC6368F2}" presName="Accent6" presStyleCnt="0"/>
      <dgm:spPr/>
    </dgm:pt>
    <dgm:pt modelId="{0A74BD34-5613-4221-8240-7F13D479F57A}" type="pres">
      <dgm:prSet presAssocID="{A888CCC4-1206-4A5F-BACC-6A83BC6368F2}" presName="Accent" presStyleLbl="bgShp" presStyleIdx="5" presStyleCnt="6"/>
      <dgm:spPr/>
    </dgm:pt>
    <dgm:pt modelId="{7FABC8DF-0306-42FE-B07D-BDFE7B0D61E1}" type="pres">
      <dgm:prSet presAssocID="{A888CCC4-1206-4A5F-BACC-6A83BC6368F2}" presName="Child6" presStyleLbl="node1" presStyleIdx="5" presStyleCnt="6">
        <dgm:presLayoutVars>
          <dgm:chMax val="0"/>
          <dgm:chPref val="0"/>
          <dgm:bulletEnabled val="1"/>
        </dgm:presLayoutVars>
      </dgm:prSet>
      <dgm:spPr/>
      <dgm:t>
        <a:bodyPr/>
        <a:lstStyle/>
        <a:p>
          <a:endParaRPr lang="es-MX"/>
        </a:p>
      </dgm:t>
    </dgm:pt>
  </dgm:ptLst>
  <dgm:cxnLst>
    <dgm:cxn modelId="{640ECDA6-A59F-430A-99EB-9517C285BF48}" type="presOf" srcId="{738281FD-AFAE-4FA3-AE3E-6DFB1CE66FB2}" destId="{3E3E2CC2-3616-48A8-82A7-17C8733BEE69}" srcOrd="0" destOrd="0" presId="urn:microsoft.com/office/officeart/2011/layout/HexagonRadial"/>
    <dgm:cxn modelId="{9F3CA096-CE2F-4509-A62C-23E8FFD76679}" srcId="{86EDBE38-4AB4-4112-9752-67AE0037BFF6}" destId="{E43DDC8A-8751-40A7-AD99-F8C27FFF7339}" srcOrd="0" destOrd="0" parTransId="{7BBF6B82-10E6-4C16-8E47-286403A56421}" sibTransId="{E65753DB-BA8D-4398-AB0A-448605305B3D}"/>
    <dgm:cxn modelId="{B9EAB737-9979-4B17-95D5-7E3D77FFC008}" type="presOf" srcId="{7D5A187A-1590-4343-9797-C922F49D638D}" destId="{BDECA14E-2B84-48BB-A96C-1B07DAB71336}" srcOrd="0" destOrd="0" presId="urn:microsoft.com/office/officeart/2011/layout/HexagonRadial"/>
    <dgm:cxn modelId="{C783EE84-CC78-410A-A861-0CE2E4E07A11}" srcId="{86EDBE38-4AB4-4112-9752-67AE0037BFF6}" destId="{A888CCC4-1206-4A5F-BACC-6A83BC6368F2}" srcOrd="5" destOrd="0" parTransId="{A88C63AC-A38F-41C9-A2CE-D2A9635E7595}" sibTransId="{D5E799E1-77A7-4821-90B2-AA9E847359D1}"/>
    <dgm:cxn modelId="{FCADD329-086C-45F6-A670-57BFCC384361}" srcId="{86EDBE38-4AB4-4112-9752-67AE0037BFF6}" destId="{DC8D26FF-AC39-400D-87FF-208C04706F5A}" srcOrd="2" destOrd="0" parTransId="{71742BA6-D5AC-4805-9316-DA9DF419FF49}" sibTransId="{AFA4D7A5-A81B-4673-9B3A-FC900BE16376}"/>
    <dgm:cxn modelId="{67A830B2-203A-4564-9BA2-07113C28BE97}" type="presOf" srcId="{86EDBE38-4AB4-4112-9752-67AE0037BFF6}" destId="{F450F8F9-A7E7-441B-8CF3-5A06381B0FD0}" srcOrd="0" destOrd="0" presId="urn:microsoft.com/office/officeart/2011/layout/HexagonRadial"/>
    <dgm:cxn modelId="{EDBF7D6F-A0A5-4BDA-A67A-6F09288A39A0}" srcId="{86EDBE38-4AB4-4112-9752-67AE0037BFF6}" destId="{7D5A187A-1590-4343-9797-C922F49D638D}" srcOrd="1" destOrd="0" parTransId="{4FB6F7E3-C673-4201-B0C0-7D608DDB54CF}" sibTransId="{1D090C03-AAA0-4A35-9F1B-98FC3142F10D}"/>
    <dgm:cxn modelId="{E5AAC037-E7FE-453D-8ADE-369A2ECB98C2}" srcId="{86EDBE38-4AB4-4112-9752-67AE0037BFF6}" destId="{1CD9A2A5-BB9C-408E-B5EE-470BDD8DB2FC}" srcOrd="3" destOrd="0" parTransId="{EEB419CE-47D7-425F-BCC5-84168B773465}" sibTransId="{130DC0B6-910A-43D3-B2A6-E701DF625F4F}"/>
    <dgm:cxn modelId="{F17C6BA6-E001-49C4-B33F-723131E23FCC}" type="presOf" srcId="{20475734-CFCA-474D-BE26-21D63A919762}" destId="{9CBAC815-6413-4E63-8DF6-7D48BC698501}" srcOrd="0" destOrd="0" presId="urn:microsoft.com/office/officeart/2011/layout/HexagonRadial"/>
    <dgm:cxn modelId="{E073CFB6-3FB1-4417-B957-EA3F3102F502}" type="presOf" srcId="{DC8D26FF-AC39-400D-87FF-208C04706F5A}" destId="{98C1F1F9-A997-4D4E-8B8B-1F883907B1CB}" srcOrd="0" destOrd="0" presId="urn:microsoft.com/office/officeart/2011/layout/HexagonRadial"/>
    <dgm:cxn modelId="{09FE7FC7-7199-4531-A98B-B5945F512ADF}" type="presOf" srcId="{E43DDC8A-8751-40A7-AD99-F8C27FFF7339}" destId="{B05D3985-39B3-41E0-9E74-906F26FCEA76}" srcOrd="0" destOrd="0" presId="urn:microsoft.com/office/officeart/2011/layout/HexagonRadial"/>
    <dgm:cxn modelId="{7F32C1F2-CC26-434A-8E30-D39FB10CBA4F}" srcId="{86EDBE38-4AB4-4112-9752-67AE0037BFF6}" destId="{738281FD-AFAE-4FA3-AE3E-6DFB1CE66FB2}" srcOrd="4" destOrd="0" parTransId="{D649BB30-0697-4790-9DBD-FA52684FE608}" sibTransId="{A6C4E871-B192-444A-8133-F2603F17123B}"/>
    <dgm:cxn modelId="{CBC38DDB-168A-467C-ACA4-E85233AB94FF}" type="presOf" srcId="{1CD9A2A5-BB9C-408E-B5EE-470BDD8DB2FC}" destId="{4E08CB9F-D2A2-493C-A3B8-D0BAAAB82699}" srcOrd="0" destOrd="0" presId="urn:microsoft.com/office/officeart/2011/layout/HexagonRadial"/>
    <dgm:cxn modelId="{573E6458-11A7-46CC-B849-576F2436D263}" type="presOf" srcId="{A888CCC4-1206-4A5F-BACC-6A83BC6368F2}" destId="{7FABC8DF-0306-42FE-B07D-BDFE7B0D61E1}" srcOrd="0" destOrd="0" presId="urn:microsoft.com/office/officeart/2011/layout/HexagonRadial"/>
    <dgm:cxn modelId="{B497D1DD-2E78-4878-9617-2F2B0B7D69F9}" srcId="{20475734-CFCA-474D-BE26-21D63A919762}" destId="{86EDBE38-4AB4-4112-9752-67AE0037BFF6}" srcOrd="0" destOrd="0" parTransId="{5E64F023-67FC-4E72-8613-372D708CC97B}" sibTransId="{45E7F018-26B5-451E-950A-273EE50A89CA}"/>
    <dgm:cxn modelId="{6EED7ABF-13D6-4C58-AC9D-C9346D8A6DD8}" type="presParOf" srcId="{9CBAC815-6413-4E63-8DF6-7D48BC698501}" destId="{F450F8F9-A7E7-441B-8CF3-5A06381B0FD0}" srcOrd="0" destOrd="0" presId="urn:microsoft.com/office/officeart/2011/layout/HexagonRadial"/>
    <dgm:cxn modelId="{3FC8CE9C-91F1-45BC-BCE4-5144B929CA58}" type="presParOf" srcId="{9CBAC815-6413-4E63-8DF6-7D48BC698501}" destId="{8999D527-C8E2-4E48-922E-F885A21BEBA6}" srcOrd="1" destOrd="0" presId="urn:microsoft.com/office/officeart/2011/layout/HexagonRadial"/>
    <dgm:cxn modelId="{0137C867-645A-4ADC-8CC8-9574DE94028A}" type="presParOf" srcId="{8999D527-C8E2-4E48-922E-F885A21BEBA6}" destId="{9D9F4EDF-4503-4E4C-AC2E-4B4F534E7D6B}" srcOrd="0" destOrd="0" presId="urn:microsoft.com/office/officeart/2011/layout/HexagonRadial"/>
    <dgm:cxn modelId="{2EE106E6-5C04-47CD-B267-A9A3F33E0B52}" type="presParOf" srcId="{9CBAC815-6413-4E63-8DF6-7D48BC698501}" destId="{B05D3985-39B3-41E0-9E74-906F26FCEA76}" srcOrd="2" destOrd="0" presId="urn:microsoft.com/office/officeart/2011/layout/HexagonRadial"/>
    <dgm:cxn modelId="{BAC5CD1A-CFAC-4E1A-A0C7-4E110B1E5783}" type="presParOf" srcId="{9CBAC815-6413-4E63-8DF6-7D48BC698501}" destId="{6BFA52CB-065E-42C3-8E92-673C8ED72884}" srcOrd="3" destOrd="0" presId="urn:microsoft.com/office/officeart/2011/layout/HexagonRadial"/>
    <dgm:cxn modelId="{FB9984CA-8038-4AF7-B4C7-540368C15A8A}" type="presParOf" srcId="{6BFA52CB-065E-42C3-8E92-673C8ED72884}" destId="{EED60639-196F-4890-9037-DE34D39DFC45}" srcOrd="0" destOrd="0" presId="urn:microsoft.com/office/officeart/2011/layout/HexagonRadial"/>
    <dgm:cxn modelId="{F74ADD9C-4B38-4A4F-B0F7-19B4F1E7D99B}" type="presParOf" srcId="{9CBAC815-6413-4E63-8DF6-7D48BC698501}" destId="{BDECA14E-2B84-48BB-A96C-1B07DAB71336}" srcOrd="4" destOrd="0" presId="urn:microsoft.com/office/officeart/2011/layout/HexagonRadial"/>
    <dgm:cxn modelId="{7FB5969B-B2D6-479B-8F3A-0F6F3F0D75D6}" type="presParOf" srcId="{9CBAC815-6413-4E63-8DF6-7D48BC698501}" destId="{5016EF70-E74E-4EA9-932C-45C1DAF609DA}" srcOrd="5" destOrd="0" presId="urn:microsoft.com/office/officeart/2011/layout/HexagonRadial"/>
    <dgm:cxn modelId="{B03E2B24-BB52-4900-95BA-8A797BB21D65}" type="presParOf" srcId="{5016EF70-E74E-4EA9-932C-45C1DAF609DA}" destId="{81A25DCD-1757-4F2D-BF50-ADB7BA0DF697}" srcOrd="0" destOrd="0" presId="urn:microsoft.com/office/officeart/2011/layout/HexagonRadial"/>
    <dgm:cxn modelId="{8C3A0E40-7613-41F6-8740-9CA7551F3DC9}" type="presParOf" srcId="{9CBAC815-6413-4E63-8DF6-7D48BC698501}" destId="{98C1F1F9-A997-4D4E-8B8B-1F883907B1CB}" srcOrd="6" destOrd="0" presId="urn:microsoft.com/office/officeart/2011/layout/HexagonRadial"/>
    <dgm:cxn modelId="{AE89B209-27C1-4E72-89CF-E97E07BFF315}" type="presParOf" srcId="{9CBAC815-6413-4E63-8DF6-7D48BC698501}" destId="{CEED4FD4-C118-40FC-B27D-8828A2F44A93}" srcOrd="7" destOrd="0" presId="urn:microsoft.com/office/officeart/2011/layout/HexagonRadial"/>
    <dgm:cxn modelId="{AF62E5D7-2816-48F9-9085-ECCD7E148891}" type="presParOf" srcId="{CEED4FD4-C118-40FC-B27D-8828A2F44A93}" destId="{65259962-68D9-4489-9540-50D2B9BF8C1C}" srcOrd="0" destOrd="0" presId="urn:microsoft.com/office/officeart/2011/layout/HexagonRadial"/>
    <dgm:cxn modelId="{15565795-032B-4A74-B199-48F598500856}" type="presParOf" srcId="{9CBAC815-6413-4E63-8DF6-7D48BC698501}" destId="{4E08CB9F-D2A2-493C-A3B8-D0BAAAB82699}" srcOrd="8" destOrd="0" presId="urn:microsoft.com/office/officeart/2011/layout/HexagonRadial"/>
    <dgm:cxn modelId="{515B0706-4A9F-46D6-A704-DBE0EE6ABF09}" type="presParOf" srcId="{9CBAC815-6413-4E63-8DF6-7D48BC698501}" destId="{B544FF57-E7E3-4E11-BD66-DBB51F5D0EC1}" srcOrd="9" destOrd="0" presId="urn:microsoft.com/office/officeart/2011/layout/HexagonRadial"/>
    <dgm:cxn modelId="{330607FA-169E-4C0E-9746-E30AF33DB5E6}" type="presParOf" srcId="{B544FF57-E7E3-4E11-BD66-DBB51F5D0EC1}" destId="{9AD6394A-B902-418F-8A3F-E81996DCF0AE}" srcOrd="0" destOrd="0" presId="urn:microsoft.com/office/officeart/2011/layout/HexagonRadial"/>
    <dgm:cxn modelId="{6FF77164-4D51-44B5-9DA0-68751EA93A64}" type="presParOf" srcId="{9CBAC815-6413-4E63-8DF6-7D48BC698501}" destId="{3E3E2CC2-3616-48A8-82A7-17C8733BEE69}" srcOrd="10" destOrd="0" presId="urn:microsoft.com/office/officeart/2011/layout/HexagonRadial"/>
    <dgm:cxn modelId="{09D8A155-DCA1-41D5-AB89-F76E96BF3A8A}" type="presParOf" srcId="{9CBAC815-6413-4E63-8DF6-7D48BC698501}" destId="{B9072FE3-E933-4FB4-98B5-5C950BBA28D2}" srcOrd="11" destOrd="0" presId="urn:microsoft.com/office/officeart/2011/layout/HexagonRadial"/>
    <dgm:cxn modelId="{BBCE661E-5990-49EC-A850-5B13A20E42CD}" type="presParOf" srcId="{B9072FE3-E933-4FB4-98B5-5C950BBA28D2}" destId="{0A74BD34-5613-4221-8240-7F13D479F57A}" srcOrd="0" destOrd="0" presId="urn:microsoft.com/office/officeart/2011/layout/HexagonRadial"/>
    <dgm:cxn modelId="{C4AE5E7F-6EBC-4CAC-9A76-D8EDD1FDD15C}" type="presParOf" srcId="{9CBAC815-6413-4E63-8DF6-7D48BC698501}" destId="{7FABC8DF-0306-42FE-B07D-BDFE7B0D61E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9003E-FAB3-45A3-8D07-526767BD2538}">
      <dsp:nvSpPr>
        <dsp:cNvPr id="0" name=""/>
        <dsp:cNvSpPr/>
      </dsp:nvSpPr>
      <dsp:spPr>
        <a:xfrm rot="16200000">
          <a:off x="792087" y="-861679"/>
          <a:ext cx="2520280" cy="4104456"/>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es-ES" sz="2800" b="1" kern="1200" dirty="0" smtClean="0">
            <a:latin typeface="Georgia" panose="02040502050405020303" pitchFamily="18" charset="0"/>
          </a:endParaRPr>
        </a:p>
        <a:p>
          <a:pPr lvl="0" algn="ctr" defTabSz="1244600">
            <a:lnSpc>
              <a:spcPct val="90000"/>
            </a:lnSpc>
            <a:spcBef>
              <a:spcPct val="0"/>
            </a:spcBef>
            <a:spcAft>
              <a:spcPct val="35000"/>
            </a:spcAft>
          </a:pPr>
          <a:r>
            <a:rPr lang="es-ES" sz="2400" b="1" kern="1200" dirty="0" smtClean="0">
              <a:latin typeface="Georgia" panose="02040502050405020303" pitchFamily="18" charset="0"/>
            </a:rPr>
            <a:t>Estrategias para favorecer la  continuidad en los trayectos educativos y el acompañamiento de los estudiantes</a:t>
          </a:r>
          <a:endParaRPr lang="es-MX" sz="2400" b="1" kern="1200" dirty="0">
            <a:latin typeface="Georgia" panose="02040502050405020303" pitchFamily="18" charset="0"/>
          </a:endParaRPr>
        </a:p>
      </dsp:txBody>
      <dsp:txXfrm rot="5400000">
        <a:off x="-1" y="-69591"/>
        <a:ext cx="4104456" cy="1890210"/>
      </dsp:txXfrm>
    </dsp:sp>
    <dsp:sp modelId="{D6336D7D-185F-463C-9CE3-B818CEA6B9C8}">
      <dsp:nvSpPr>
        <dsp:cNvPr id="0" name=""/>
        <dsp:cNvSpPr/>
      </dsp:nvSpPr>
      <dsp:spPr>
        <a:xfrm>
          <a:off x="4104456" y="-69591"/>
          <a:ext cx="4104456" cy="2520280"/>
        </a:xfrm>
        <a:prstGeom prst="round1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endParaRPr lang="es-ES" sz="2800" b="1" kern="1200" dirty="0" smtClean="0">
            <a:latin typeface="Georgia" panose="02040502050405020303" pitchFamily="18" charset="0"/>
          </a:endParaRPr>
        </a:p>
        <a:p>
          <a:pPr lvl="0" algn="ctr" defTabSz="1244600">
            <a:lnSpc>
              <a:spcPct val="90000"/>
            </a:lnSpc>
            <a:spcBef>
              <a:spcPct val="0"/>
            </a:spcBef>
            <a:spcAft>
              <a:spcPct val="35000"/>
            </a:spcAft>
          </a:pPr>
          <a:r>
            <a:rPr lang="es-ES" sz="2400" b="1" kern="1200" dirty="0" smtClean="0">
              <a:latin typeface="Georgia" panose="02040502050405020303" pitchFamily="18" charset="0"/>
            </a:rPr>
            <a:t>Estrategias de  ampliación de la oferta educativa con equidad</a:t>
          </a:r>
          <a:endParaRPr lang="es-MX" sz="2400" b="1" kern="1200" dirty="0">
            <a:latin typeface="Georgia" panose="02040502050405020303" pitchFamily="18" charset="0"/>
          </a:endParaRPr>
        </a:p>
      </dsp:txBody>
      <dsp:txXfrm>
        <a:off x="4104456" y="-69591"/>
        <a:ext cx="4104456" cy="1890210"/>
      </dsp:txXfrm>
    </dsp:sp>
    <dsp:sp modelId="{E8D004CF-1DC8-4D6B-B6B5-711B9235D328}">
      <dsp:nvSpPr>
        <dsp:cNvPr id="0" name=""/>
        <dsp:cNvSpPr/>
      </dsp:nvSpPr>
      <dsp:spPr>
        <a:xfrm rot="10800000">
          <a:off x="16787" y="2304260"/>
          <a:ext cx="4070881" cy="2693171"/>
        </a:xfrm>
        <a:prstGeom prst="round1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100000"/>
            </a:lnSpc>
            <a:spcBef>
              <a:spcPct val="0"/>
            </a:spcBef>
            <a:spcAft>
              <a:spcPts val="0"/>
            </a:spcAft>
          </a:pPr>
          <a:r>
            <a:rPr lang="es-ES" sz="2400" b="1" kern="1200" dirty="0" smtClean="0">
              <a:latin typeface="Georgia" panose="02040502050405020303" pitchFamily="18" charset="0"/>
            </a:rPr>
            <a:t>Estrategias de  innovación </a:t>
          </a:r>
        </a:p>
        <a:p>
          <a:pPr lvl="0" algn="ctr" defTabSz="1066800">
            <a:lnSpc>
              <a:spcPct val="100000"/>
            </a:lnSpc>
            <a:spcBef>
              <a:spcPct val="0"/>
            </a:spcBef>
            <a:spcAft>
              <a:spcPts val="0"/>
            </a:spcAft>
          </a:pPr>
          <a:r>
            <a:rPr lang="es-MX" sz="2400" b="1" kern="1200" dirty="0" smtClean="0">
              <a:latin typeface="Georgia" pitchFamily="18" charset="0"/>
            </a:rPr>
            <a:t>para elevar la calidad y pertinencia de la educación</a:t>
          </a:r>
          <a:endParaRPr lang="es-MX" sz="2400" b="1" kern="1200" dirty="0">
            <a:latin typeface="Georgia" panose="02040502050405020303" pitchFamily="18" charset="0"/>
          </a:endParaRPr>
        </a:p>
      </dsp:txBody>
      <dsp:txXfrm rot="10800000">
        <a:off x="16787" y="2977553"/>
        <a:ext cx="4070881" cy="2019878"/>
      </dsp:txXfrm>
    </dsp:sp>
    <dsp:sp modelId="{BAEA447F-2A57-424C-ABB5-EC69E7F275F6}">
      <dsp:nvSpPr>
        <dsp:cNvPr id="0" name=""/>
        <dsp:cNvSpPr/>
      </dsp:nvSpPr>
      <dsp:spPr>
        <a:xfrm rot="5400000">
          <a:off x="4757361" y="1658600"/>
          <a:ext cx="2798644" cy="4104456"/>
        </a:xfrm>
        <a:prstGeom prst="round1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ES" sz="2400" b="1" kern="1200" dirty="0" smtClean="0">
              <a:latin typeface="Georgia" panose="02040502050405020303" pitchFamily="18" charset="0"/>
            </a:rPr>
            <a:t>Estrategias de desarrollo  Institucional</a:t>
          </a:r>
          <a:endParaRPr lang="es-MX" sz="2400" b="1" kern="1200" dirty="0">
            <a:latin typeface="Georgia" panose="02040502050405020303" pitchFamily="18" charset="0"/>
          </a:endParaRPr>
        </a:p>
      </dsp:txBody>
      <dsp:txXfrm rot="-5400000">
        <a:off x="4104456" y="3011167"/>
        <a:ext cx="4104456" cy="2098983"/>
      </dsp:txXfrm>
    </dsp:sp>
    <dsp:sp modelId="{CBA494FA-3141-4E94-8D69-021BC21B7F0E}">
      <dsp:nvSpPr>
        <dsp:cNvPr id="0" name=""/>
        <dsp:cNvSpPr/>
      </dsp:nvSpPr>
      <dsp:spPr>
        <a:xfrm flipV="1">
          <a:off x="3985471" y="2184269"/>
          <a:ext cx="237968" cy="472842"/>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endParaRPr lang="es-MX" sz="2100" kern="1200" dirty="0">
            <a:latin typeface="Georgia" panose="02040502050405020303" pitchFamily="18" charset="0"/>
          </a:endParaRPr>
        </a:p>
      </dsp:txBody>
      <dsp:txXfrm rot="10800000">
        <a:off x="3997088" y="2195886"/>
        <a:ext cx="214734" cy="4496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ágonos radiales"/>
  <dgm:desc val="Se usa para mostrar un proceso secuencial  relacionado con un tema o una idea centrales. Limitado a seis formas de Nivel 2. Funciona mejor con poco texto No aparece el texto sin utilizar, pero queda disponible si cambia entre diseño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0.17451</cdr:x>
      <cdr:y>0.34187</cdr:y>
    </cdr:from>
    <cdr:to>
      <cdr:x>0.49138</cdr:x>
      <cdr:y>0.50595</cdr:y>
    </cdr:to>
    <cdr:sp macro="" textlink="">
      <cdr:nvSpPr>
        <cdr:cNvPr id="2" name="CuadroTexto 1"/>
        <cdr:cNvSpPr txBox="1"/>
      </cdr:nvSpPr>
      <cdr:spPr>
        <a:xfrm xmlns:a="http://schemas.openxmlformats.org/drawingml/2006/main">
          <a:off x="890608" y="1098867"/>
          <a:ext cx="1617104" cy="5273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MX" b="1" dirty="0" smtClean="0">
              <a:solidFill>
                <a:schemeClr val="bg1"/>
              </a:solidFill>
              <a:latin typeface="Georgia" panose="02040502050405020303" pitchFamily="18" charset="0"/>
            </a:rPr>
            <a:t>EMS INCOMPLETA</a:t>
          </a:r>
          <a:endParaRPr lang="es-MX" sz="1100" b="1" dirty="0">
            <a:solidFill>
              <a:schemeClr val="bg1"/>
            </a:solidFill>
            <a:latin typeface="Georgia" panose="02040502050405020303"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1410" name="Rectangle 2"/>
          <p:cNvSpPr>
            <a:spLocks noGrp="1" noChangeArrowheads="1"/>
          </p:cNvSpPr>
          <p:nvPr>
            <p:ph type="hdr" sz="quarter"/>
          </p:nvPr>
        </p:nvSpPr>
        <p:spPr bwMode="auto">
          <a:xfrm>
            <a:off x="4" y="2"/>
            <a:ext cx="3038162" cy="462122"/>
          </a:xfrm>
          <a:prstGeom prst="rect">
            <a:avLst/>
          </a:prstGeom>
          <a:noFill/>
          <a:ln w="9525">
            <a:noFill/>
            <a:miter lim="800000"/>
            <a:headEnd/>
            <a:tailEnd/>
          </a:ln>
          <a:effectLst/>
        </p:spPr>
        <p:txBody>
          <a:bodyPr vert="horz" wrap="square" lIns="92402" tIns="46201" rIns="92402" bIns="46201" numCol="1" anchor="t" anchorCtr="0" compatLnSpc="1">
            <a:prstTxWarp prst="textNoShape">
              <a:avLst/>
            </a:prstTxWarp>
          </a:bodyPr>
          <a:lstStyle>
            <a:lvl1pPr defTabSz="924126" eaLnBrk="1" hangingPunct="1">
              <a:defRPr sz="1200">
                <a:latin typeface="Arial" charset="0"/>
              </a:defRPr>
            </a:lvl1pPr>
          </a:lstStyle>
          <a:p>
            <a:pPr>
              <a:defRPr/>
            </a:pPr>
            <a:endParaRPr lang="es-ES"/>
          </a:p>
        </p:txBody>
      </p:sp>
      <p:sp>
        <p:nvSpPr>
          <p:cNvPr id="401411" name="Rectangle 3"/>
          <p:cNvSpPr>
            <a:spLocks noGrp="1" noChangeArrowheads="1"/>
          </p:cNvSpPr>
          <p:nvPr>
            <p:ph type="dt" sz="quarter" idx="1"/>
          </p:nvPr>
        </p:nvSpPr>
        <p:spPr bwMode="auto">
          <a:xfrm>
            <a:off x="3970635" y="2"/>
            <a:ext cx="3038162" cy="462122"/>
          </a:xfrm>
          <a:prstGeom prst="rect">
            <a:avLst/>
          </a:prstGeom>
          <a:noFill/>
          <a:ln w="9525">
            <a:noFill/>
            <a:miter lim="800000"/>
            <a:headEnd/>
            <a:tailEnd/>
          </a:ln>
          <a:effectLst/>
        </p:spPr>
        <p:txBody>
          <a:bodyPr vert="horz" wrap="square" lIns="92402" tIns="46201" rIns="92402" bIns="46201" numCol="1" anchor="t" anchorCtr="0" compatLnSpc="1">
            <a:prstTxWarp prst="textNoShape">
              <a:avLst/>
            </a:prstTxWarp>
          </a:bodyPr>
          <a:lstStyle>
            <a:lvl1pPr algn="r" defTabSz="924126" eaLnBrk="1" hangingPunct="1">
              <a:defRPr sz="1200">
                <a:latin typeface="Arial" charset="0"/>
              </a:defRPr>
            </a:lvl1pPr>
          </a:lstStyle>
          <a:p>
            <a:pPr>
              <a:defRPr/>
            </a:pPr>
            <a:endParaRPr lang="es-ES"/>
          </a:p>
        </p:txBody>
      </p:sp>
      <p:sp>
        <p:nvSpPr>
          <p:cNvPr id="401412" name="Rectangle 4"/>
          <p:cNvSpPr>
            <a:spLocks noGrp="1" noChangeArrowheads="1"/>
          </p:cNvSpPr>
          <p:nvPr>
            <p:ph type="ftr" sz="quarter" idx="2"/>
          </p:nvPr>
        </p:nvSpPr>
        <p:spPr bwMode="auto">
          <a:xfrm>
            <a:off x="4" y="8772368"/>
            <a:ext cx="3038162" cy="462122"/>
          </a:xfrm>
          <a:prstGeom prst="rect">
            <a:avLst/>
          </a:prstGeom>
          <a:noFill/>
          <a:ln w="9525">
            <a:noFill/>
            <a:miter lim="800000"/>
            <a:headEnd/>
            <a:tailEnd/>
          </a:ln>
          <a:effectLst/>
        </p:spPr>
        <p:txBody>
          <a:bodyPr vert="horz" wrap="square" lIns="92402" tIns="46201" rIns="92402" bIns="46201" numCol="1" anchor="b" anchorCtr="0" compatLnSpc="1">
            <a:prstTxWarp prst="textNoShape">
              <a:avLst/>
            </a:prstTxWarp>
          </a:bodyPr>
          <a:lstStyle>
            <a:lvl1pPr defTabSz="924126" eaLnBrk="1" hangingPunct="1">
              <a:defRPr sz="1200">
                <a:latin typeface="Arial" charset="0"/>
              </a:defRPr>
            </a:lvl1pPr>
          </a:lstStyle>
          <a:p>
            <a:pPr>
              <a:defRPr/>
            </a:pPr>
            <a:endParaRPr lang="es-ES"/>
          </a:p>
        </p:txBody>
      </p:sp>
      <p:sp>
        <p:nvSpPr>
          <p:cNvPr id="401413" name="Rectangle 5"/>
          <p:cNvSpPr>
            <a:spLocks noGrp="1" noChangeArrowheads="1"/>
          </p:cNvSpPr>
          <p:nvPr>
            <p:ph type="sldNum" sz="quarter" idx="3"/>
          </p:nvPr>
        </p:nvSpPr>
        <p:spPr bwMode="auto">
          <a:xfrm>
            <a:off x="3970635" y="8772368"/>
            <a:ext cx="3038162" cy="462122"/>
          </a:xfrm>
          <a:prstGeom prst="rect">
            <a:avLst/>
          </a:prstGeom>
          <a:noFill/>
          <a:ln w="9525">
            <a:noFill/>
            <a:miter lim="800000"/>
            <a:headEnd/>
            <a:tailEnd/>
          </a:ln>
          <a:effectLst/>
        </p:spPr>
        <p:txBody>
          <a:bodyPr vert="horz" wrap="square" lIns="92402" tIns="46201" rIns="92402" bIns="46201" numCol="1" anchor="b" anchorCtr="0" compatLnSpc="1">
            <a:prstTxWarp prst="textNoShape">
              <a:avLst/>
            </a:prstTxWarp>
          </a:bodyPr>
          <a:lstStyle>
            <a:lvl1pPr algn="r" defTabSz="924126" eaLnBrk="1" hangingPunct="1">
              <a:defRPr sz="1200">
                <a:latin typeface="Arial" charset="0"/>
              </a:defRPr>
            </a:lvl1pPr>
          </a:lstStyle>
          <a:p>
            <a:pPr>
              <a:defRPr/>
            </a:pPr>
            <a:fld id="{45CB3C25-A519-4246-BB12-0A584F854312}" type="slidenum">
              <a:rPr lang="es-ES"/>
              <a:pPr>
                <a:defRPr/>
              </a:pPr>
              <a:t>‹Nº›</a:t>
            </a:fld>
            <a:endParaRPr lang="es-ES"/>
          </a:p>
        </p:txBody>
      </p:sp>
    </p:spTree>
    <p:extLst>
      <p:ext uri="{BB962C8B-B14F-4D97-AF65-F5344CB8AC3E}">
        <p14:creationId xmlns:p14="http://schemas.microsoft.com/office/powerpoint/2010/main" val="3797225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4" y="2"/>
            <a:ext cx="3038162" cy="462122"/>
          </a:xfrm>
          <a:prstGeom prst="rect">
            <a:avLst/>
          </a:prstGeom>
          <a:noFill/>
          <a:ln w="9525">
            <a:noFill/>
            <a:miter lim="800000"/>
            <a:headEnd/>
            <a:tailEnd/>
          </a:ln>
          <a:effectLst/>
        </p:spPr>
        <p:txBody>
          <a:bodyPr vert="horz" wrap="square" lIns="92402" tIns="46201" rIns="92402" bIns="46201" numCol="1" anchor="t" anchorCtr="0" compatLnSpc="1">
            <a:prstTxWarp prst="textNoShape">
              <a:avLst/>
            </a:prstTxWarp>
          </a:bodyPr>
          <a:lstStyle>
            <a:lvl1pPr defTabSz="924126" eaLnBrk="1" hangingPunct="1">
              <a:defRPr sz="1200">
                <a:latin typeface="Arial" charset="0"/>
              </a:defRPr>
            </a:lvl1pPr>
          </a:lstStyle>
          <a:p>
            <a:pPr>
              <a:defRPr/>
            </a:pPr>
            <a:endParaRPr lang="es-ES"/>
          </a:p>
        </p:txBody>
      </p:sp>
      <p:sp>
        <p:nvSpPr>
          <p:cNvPr id="136195" name="Rectangle 3"/>
          <p:cNvSpPr>
            <a:spLocks noGrp="1" noChangeArrowheads="1"/>
          </p:cNvSpPr>
          <p:nvPr>
            <p:ph type="dt" idx="1"/>
          </p:nvPr>
        </p:nvSpPr>
        <p:spPr bwMode="auto">
          <a:xfrm>
            <a:off x="3970635" y="2"/>
            <a:ext cx="3038162" cy="462122"/>
          </a:xfrm>
          <a:prstGeom prst="rect">
            <a:avLst/>
          </a:prstGeom>
          <a:noFill/>
          <a:ln w="9525">
            <a:noFill/>
            <a:miter lim="800000"/>
            <a:headEnd/>
            <a:tailEnd/>
          </a:ln>
          <a:effectLst/>
        </p:spPr>
        <p:txBody>
          <a:bodyPr vert="horz" wrap="square" lIns="92402" tIns="46201" rIns="92402" bIns="46201" numCol="1" anchor="t" anchorCtr="0" compatLnSpc="1">
            <a:prstTxWarp prst="textNoShape">
              <a:avLst/>
            </a:prstTxWarp>
          </a:bodyPr>
          <a:lstStyle>
            <a:lvl1pPr algn="r" defTabSz="924126" eaLnBrk="1" hangingPunct="1">
              <a:defRPr sz="1200">
                <a:latin typeface="Arial" charset="0"/>
              </a:defRPr>
            </a:lvl1pPr>
          </a:lstStyle>
          <a:p>
            <a:pPr>
              <a:defRPr/>
            </a:pPr>
            <a:endParaRPr lang="es-ES"/>
          </a:p>
        </p:txBody>
      </p:sp>
      <p:sp>
        <p:nvSpPr>
          <p:cNvPr id="13316" name="Rectangle 4"/>
          <p:cNvSpPr>
            <a:spLocks noGrp="1" noRot="1" noChangeAspect="1" noChangeArrowheads="1" noTextEdit="1"/>
          </p:cNvSpPr>
          <p:nvPr>
            <p:ph type="sldImg" idx="2"/>
          </p:nvPr>
        </p:nvSpPr>
        <p:spPr bwMode="auto">
          <a:xfrm>
            <a:off x="1195388" y="690563"/>
            <a:ext cx="4619625" cy="3463925"/>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701363" y="4387773"/>
            <a:ext cx="5607680" cy="4155916"/>
          </a:xfrm>
          <a:prstGeom prst="rect">
            <a:avLst/>
          </a:prstGeom>
          <a:noFill/>
          <a:ln w="9525">
            <a:noFill/>
            <a:miter lim="800000"/>
            <a:headEnd/>
            <a:tailEnd/>
          </a:ln>
          <a:effectLst/>
        </p:spPr>
        <p:txBody>
          <a:bodyPr vert="horz" wrap="square" lIns="92402" tIns="46201" rIns="92402" bIns="4620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36198" name="Rectangle 6"/>
          <p:cNvSpPr>
            <a:spLocks noGrp="1" noChangeArrowheads="1"/>
          </p:cNvSpPr>
          <p:nvPr>
            <p:ph type="ftr" sz="quarter" idx="4"/>
          </p:nvPr>
        </p:nvSpPr>
        <p:spPr bwMode="auto">
          <a:xfrm>
            <a:off x="4" y="8772368"/>
            <a:ext cx="3038162" cy="462122"/>
          </a:xfrm>
          <a:prstGeom prst="rect">
            <a:avLst/>
          </a:prstGeom>
          <a:noFill/>
          <a:ln w="9525">
            <a:noFill/>
            <a:miter lim="800000"/>
            <a:headEnd/>
            <a:tailEnd/>
          </a:ln>
          <a:effectLst/>
        </p:spPr>
        <p:txBody>
          <a:bodyPr vert="horz" wrap="square" lIns="92402" tIns="46201" rIns="92402" bIns="46201" numCol="1" anchor="b" anchorCtr="0" compatLnSpc="1">
            <a:prstTxWarp prst="textNoShape">
              <a:avLst/>
            </a:prstTxWarp>
          </a:bodyPr>
          <a:lstStyle>
            <a:lvl1pPr defTabSz="924126" eaLnBrk="1" hangingPunct="1">
              <a:defRPr sz="1200">
                <a:latin typeface="Arial" charset="0"/>
              </a:defRPr>
            </a:lvl1pPr>
          </a:lstStyle>
          <a:p>
            <a:pPr>
              <a:defRPr/>
            </a:pPr>
            <a:endParaRPr lang="es-ES"/>
          </a:p>
        </p:txBody>
      </p:sp>
      <p:sp>
        <p:nvSpPr>
          <p:cNvPr id="136199" name="Rectangle 7"/>
          <p:cNvSpPr>
            <a:spLocks noGrp="1" noChangeArrowheads="1"/>
          </p:cNvSpPr>
          <p:nvPr>
            <p:ph type="sldNum" sz="quarter" idx="5"/>
          </p:nvPr>
        </p:nvSpPr>
        <p:spPr bwMode="auto">
          <a:xfrm>
            <a:off x="3970635" y="8772368"/>
            <a:ext cx="3038162" cy="462122"/>
          </a:xfrm>
          <a:prstGeom prst="rect">
            <a:avLst/>
          </a:prstGeom>
          <a:noFill/>
          <a:ln w="9525">
            <a:noFill/>
            <a:miter lim="800000"/>
            <a:headEnd/>
            <a:tailEnd/>
          </a:ln>
          <a:effectLst/>
        </p:spPr>
        <p:txBody>
          <a:bodyPr vert="horz" wrap="square" lIns="92402" tIns="46201" rIns="92402" bIns="46201" numCol="1" anchor="b" anchorCtr="0" compatLnSpc="1">
            <a:prstTxWarp prst="textNoShape">
              <a:avLst/>
            </a:prstTxWarp>
          </a:bodyPr>
          <a:lstStyle>
            <a:lvl1pPr algn="r" defTabSz="924126" eaLnBrk="1" hangingPunct="1">
              <a:defRPr sz="1200">
                <a:latin typeface="Arial" charset="0"/>
              </a:defRPr>
            </a:lvl1pPr>
          </a:lstStyle>
          <a:p>
            <a:pPr>
              <a:defRPr/>
            </a:pPr>
            <a:fld id="{504B8B60-28E9-449C-B77C-4785BAE10F06}" type="slidenum">
              <a:rPr lang="es-ES"/>
              <a:pPr>
                <a:defRPr/>
              </a:pPr>
              <a:t>‹Nº›</a:t>
            </a:fld>
            <a:endParaRPr lang="es-ES"/>
          </a:p>
        </p:txBody>
      </p:sp>
    </p:spTree>
    <p:extLst>
      <p:ext uri="{BB962C8B-B14F-4D97-AF65-F5344CB8AC3E}">
        <p14:creationId xmlns:p14="http://schemas.microsoft.com/office/powerpoint/2010/main" val="2721429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lgn="l" rtl="0">
              <a:defRPr/>
            </a:pPr>
            <a:fld id="{7B84FC90-90C4-4C74-9068-A3E2A537627B}"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5"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lgn="l" rtl="0">
              <a:defRPr/>
            </a:pPr>
            <a:fld id="{E606F15E-E503-463D-8CBA-30C42027300F}"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5"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6" name="5 Marcador de número de diapositiva"/>
          <p:cNvSpPr>
            <a:spLocks noGrp="1"/>
          </p:cNvSpPr>
          <p:nvPr>
            <p:ph type="sldNum" sz="quarter" idx="12"/>
          </p:nvPr>
        </p:nvSpPr>
        <p:spPr/>
        <p:txBody>
          <a:bodyPr/>
          <a:lstStyle>
            <a:lvl1pPr>
              <a:defRPr/>
            </a:lvl1pPr>
          </a:lstStyle>
          <a:p>
            <a:pPr algn="r" rtl="0">
              <a:defRPr/>
            </a:pPr>
            <a:fld id="{8D35EA99-DD68-466E-B07C-9C71F4BAF0BA}"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lgn="l" rtl="0">
              <a:defRPr/>
            </a:pPr>
            <a:fld id="{293FA90B-C74C-4880-AA30-0C69AADBFC6D}"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5"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6" name="5 Marcador de número de diapositiva"/>
          <p:cNvSpPr>
            <a:spLocks noGrp="1"/>
          </p:cNvSpPr>
          <p:nvPr>
            <p:ph type="sldNum" sz="quarter" idx="12"/>
          </p:nvPr>
        </p:nvSpPr>
        <p:spPr/>
        <p:txBody>
          <a:bodyPr/>
          <a:lstStyle>
            <a:lvl1pPr>
              <a:defRPr/>
            </a:lvl1pPr>
          </a:lstStyle>
          <a:p>
            <a:pPr algn="r" rtl="0">
              <a:defRPr/>
            </a:pPr>
            <a:fld id="{274F8E02-9A85-4A7B-9E8F-3635977FCF69}"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DC31DFD-23A5-4337-90D0-307C95B17D63}" type="datetime1">
              <a:rPr lang="es-ES"/>
              <a:pPr>
                <a:defRPr/>
              </a:pPr>
              <a:t>28/01/2014</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6553200" y="6492875"/>
            <a:ext cx="2133600" cy="365125"/>
          </a:xfrm>
        </p:spPr>
        <p:txBody>
          <a:bodyPr/>
          <a:lstStyle>
            <a:lvl1pPr>
              <a:defRPr b="1">
                <a:solidFill>
                  <a:prstClr val="white"/>
                </a:solidFill>
              </a:defRPr>
            </a:lvl1pPr>
          </a:lstStyle>
          <a:p>
            <a:pPr>
              <a:defRPr/>
            </a:pPr>
            <a:fld id="{A29665E2-FE85-4384-89CC-606F67F0FEAC}" type="slidenum">
              <a:rPr lang="es-ES"/>
              <a:pPr>
                <a:defRPr/>
              </a:pPr>
              <a:t>‹Nº›</a:t>
            </a:fld>
            <a:endParaRPr lang="es-ES"/>
          </a:p>
        </p:txBody>
      </p:sp>
    </p:spTree>
    <p:extLst>
      <p:ext uri="{BB962C8B-B14F-4D97-AF65-F5344CB8AC3E}">
        <p14:creationId xmlns:p14="http://schemas.microsoft.com/office/powerpoint/2010/main" val="297666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758138" cy="1143000"/>
          </a:xfrm>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lgn="l" rtl="0">
              <a:defRPr/>
            </a:pPr>
            <a:fld id="{2E242D7D-F69E-4648-B068-6DBA8E57AC98}"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5"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6" name="5 Marcador de número de diapositiva"/>
          <p:cNvSpPr>
            <a:spLocks noGrp="1"/>
          </p:cNvSpPr>
          <p:nvPr>
            <p:ph type="sldNum" sz="quarter" idx="12"/>
          </p:nvPr>
        </p:nvSpPr>
        <p:spPr>
          <a:xfrm>
            <a:off x="6553200" y="6492899"/>
            <a:ext cx="2133600" cy="365125"/>
          </a:xfrm>
        </p:spPr>
        <p:txBody>
          <a:bodyPr/>
          <a:lstStyle>
            <a:lvl1pPr>
              <a:defRPr b="1">
                <a:solidFill>
                  <a:schemeClr val="bg1"/>
                </a:solidFill>
              </a:defRPr>
            </a:lvl1pPr>
          </a:lstStyle>
          <a:p>
            <a:pPr algn="r" rtl="0">
              <a:defRPr/>
            </a:pPr>
            <a:fld id="{2BE73324-1AB1-4E74-BA03-BFEC245311AC}" type="slidenum">
              <a:rPr lang="es-ES" sz="1200" kern="1200" smtClean="0">
                <a:solidFill>
                  <a:prstClr val="white"/>
                </a:solidFill>
                <a:latin typeface="Calibri"/>
                <a:ea typeface="+mn-ea"/>
                <a:cs typeface="+mn-cs"/>
              </a:rPr>
              <a:pPr algn="r" rtl="0">
                <a:defRPr/>
              </a:pPr>
              <a:t>‹Nº›</a:t>
            </a:fld>
            <a:endParaRPr lang="es-ES" sz="1200" kern="1200">
              <a:solidFill>
                <a:prstClr val="white"/>
              </a:solidFill>
              <a:latin typeface="Calibri"/>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lgn="l" rtl="0">
              <a:defRPr/>
            </a:pPr>
            <a:fld id="{D0A83EF4-3123-4F55-A3A5-E95F402B9B62}"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5"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6" name="5 Marcador de número de diapositiva"/>
          <p:cNvSpPr>
            <a:spLocks noGrp="1"/>
          </p:cNvSpPr>
          <p:nvPr>
            <p:ph type="sldNum" sz="quarter" idx="12"/>
          </p:nvPr>
        </p:nvSpPr>
        <p:spPr/>
        <p:txBody>
          <a:bodyPr/>
          <a:lstStyle>
            <a:lvl1pPr>
              <a:defRPr/>
            </a:lvl1pPr>
          </a:lstStyle>
          <a:p>
            <a:pPr algn="r" rtl="0">
              <a:defRPr/>
            </a:pPr>
            <a:fld id="{99DC5324-9C4B-4BA3-97F8-06965DABA265}"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lgn="l" rtl="0">
              <a:defRPr/>
            </a:pPr>
            <a:fld id="{2499464D-9C01-43AE-9ECF-757515DD1BE0}"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6"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7" name="5 Marcador de número de diapositiva"/>
          <p:cNvSpPr>
            <a:spLocks noGrp="1"/>
          </p:cNvSpPr>
          <p:nvPr>
            <p:ph type="sldNum" sz="quarter" idx="12"/>
          </p:nvPr>
        </p:nvSpPr>
        <p:spPr/>
        <p:txBody>
          <a:bodyPr/>
          <a:lstStyle>
            <a:lvl1pPr>
              <a:defRPr/>
            </a:lvl1pPr>
          </a:lstStyle>
          <a:p>
            <a:pPr algn="r" rtl="0">
              <a:defRPr/>
            </a:pPr>
            <a:fld id="{2F681C8C-E6F2-4625-8241-4BD6C8231599}"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lgn="l" rtl="0">
              <a:defRPr/>
            </a:pPr>
            <a:fld id="{2BE55044-83D6-47D9-AA14-07030F5AF032}"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8"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9" name="5 Marcador de número de diapositiva"/>
          <p:cNvSpPr>
            <a:spLocks noGrp="1"/>
          </p:cNvSpPr>
          <p:nvPr>
            <p:ph type="sldNum" sz="quarter" idx="12"/>
          </p:nvPr>
        </p:nvSpPr>
        <p:spPr/>
        <p:txBody>
          <a:bodyPr/>
          <a:lstStyle>
            <a:lvl1pPr>
              <a:defRPr/>
            </a:lvl1pPr>
          </a:lstStyle>
          <a:p>
            <a:pPr algn="r" rtl="0">
              <a:defRPr/>
            </a:pPr>
            <a:fld id="{68DDAC10-BBC8-485D-B7F4-4F515A9CBD13}"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lgn="l" rtl="0">
              <a:defRPr/>
            </a:pPr>
            <a:fld id="{C493F5C0-99D5-4A2F-8560-DE07FEB36E73}"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4"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5" name="5 Marcador de número de diapositiva"/>
          <p:cNvSpPr>
            <a:spLocks noGrp="1"/>
          </p:cNvSpPr>
          <p:nvPr>
            <p:ph type="sldNum" sz="quarter" idx="12"/>
          </p:nvPr>
        </p:nvSpPr>
        <p:spPr/>
        <p:txBody>
          <a:bodyPr/>
          <a:lstStyle>
            <a:lvl1pPr>
              <a:defRPr/>
            </a:lvl1pPr>
          </a:lstStyle>
          <a:p>
            <a:pPr algn="r" rtl="0">
              <a:defRPr/>
            </a:pPr>
            <a:fld id="{DEA8FBB8-42C2-4B7A-B664-47582F3F1415}"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lgn="l" rtl="0">
              <a:defRPr/>
            </a:pPr>
            <a:fld id="{DB1C244B-2C72-4D91-B187-6C028BBE9354}"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3"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4" name="5 Marcador de número de diapositiva"/>
          <p:cNvSpPr>
            <a:spLocks noGrp="1"/>
          </p:cNvSpPr>
          <p:nvPr>
            <p:ph type="sldNum" sz="quarter" idx="12"/>
          </p:nvPr>
        </p:nvSpPr>
        <p:spPr/>
        <p:txBody>
          <a:bodyPr/>
          <a:lstStyle>
            <a:lvl1pPr>
              <a:defRPr/>
            </a:lvl1pPr>
          </a:lstStyle>
          <a:p>
            <a:pPr algn="r" rtl="0">
              <a:defRPr/>
            </a:pPr>
            <a:fld id="{FF3560DD-0BBF-4091-B10F-DBA084FC1DFF}"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lgn="l" rtl="0">
              <a:defRPr/>
            </a:pPr>
            <a:fld id="{DC03C883-DBB9-463F-A60F-AF53CDDEADD6}"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6"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7" name="5 Marcador de número de diapositiva"/>
          <p:cNvSpPr>
            <a:spLocks noGrp="1"/>
          </p:cNvSpPr>
          <p:nvPr>
            <p:ph type="sldNum" sz="quarter" idx="12"/>
          </p:nvPr>
        </p:nvSpPr>
        <p:spPr/>
        <p:txBody>
          <a:bodyPr/>
          <a:lstStyle>
            <a:lvl1pPr>
              <a:defRPr/>
            </a:lvl1pPr>
          </a:lstStyle>
          <a:p>
            <a:pPr algn="r" rtl="0">
              <a:defRPr/>
            </a:pPr>
            <a:fld id="{1701C7F5-1B84-4950-8A6E-8B24433B027E}"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lgn="l" rtl="0">
              <a:defRPr/>
            </a:pPr>
            <a:fld id="{3D6FCDA2-443C-4BB4-8760-D50A4C00BB47}" type="datetime1">
              <a:rPr lang="es-ES" sz="1200" kern="1200" smtClean="0">
                <a:solidFill>
                  <a:prstClr val="black">
                    <a:tint val="75000"/>
                  </a:prstClr>
                </a:solidFill>
                <a:latin typeface="Calibri"/>
                <a:ea typeface="+mn-ea"/>
                <a:cs typeface="+mn-cs"/>
              </a:rPr>
              <a:pPr algn="l" rtl="0">
                <a:defRPr/>
              </a:pPr>
              <a:t>28/01/2014</a:t>
            </a:fld>
            <a:endParaRPr lang="es-ES" sz="1200" kern="1200">
              <a:solidFill>
                <a:prstClr val="black">
                  <a:tint val="75000"/>
                </a:prstClr>
              </a:solidFill>
              <a:latin typeface="Calibri"/>
              <a:ea typeface="+mn-ea"/>
              <a:cs typeface="+mn-cs"/>
            </a:endParaRPr>
          </a:p>
        </p:txBody>
      </p:sp>
      <p:sp>
        <p:nvSpPr>
          <p:cNvPr id="6" name="4 Marcador de pie de página"/>
          <p:cNvSpPr>
            <a:spLocks noGrp="1"/>
          </p:cNvSpPr>
          <p:nvPr>
            <p:ph type="ftr" sz="quarter" idx="11"/>
          </p:nvPr>
        </p:nvSpPr>
        <p:spPr/>
        <p:txBody>
          <a:bodyPr/>
          <a:lstStyle>
            <a:lvl1pPr>
              <a:defRPr/>
            </a:lvl1pPr>
          </a:lstStyle>
          <a:p>
            <a:pPr algn="ctr" rtl="0">
              <a:defRPr/>
            </a:pPr>
            <a:endParaRPr lang="es-ES" sz="1200" kern="1200">
              <a:solidFill>
                <a:prstClr val="black">
                  <a:tint val="75000"/>
                </a:prstClr>
              </a:solidFill>
              <a:latin typeface="Calibri"/>
              <a:ea typeface="+mn-ea"/>
              <a:cs typeface="+mn-cs"/>
            </a:endParaRPr>
          </a:p>
        </p:txBody>
      </p:sp>
      <p:sp>
        <p:nvSpPr>
          <p:cNvPr id="7" name="5 Marcador de número de diapositiva"/>
          <p:cNvSpPr>
            <a:spLocks noGrp="1"/>
          </p:cNvSpPr>
          <p:nvPr>
            <p:ph type="sldNum" sz="quarter" idx="12"/>
          </p:nvPr>
        </p:nvSpPr>
        <p:spPr/>
        <p:txBody>
          <a:bodyPr/>
          <a:lstStyle>
            <a:lvl1pPr>
              <a:defRPr/>
            </a:lvl1pPr>
          </a:lstStyle>
          <a:p>
            <a:pPr algn="r" rtl="0">
              <a:defRPr/>
            </a:pPr>
            <a:fld id="{CDD5314A-A910-43AF-96EB-03077A8F3AE5}" type="slidenum">
              <a:rPr lang="es-ES" sz="1200" b="1" kern="1200">
                <a:solidFill>
                  <a:prstClr val="white"/>
                </a:solidFill>
                <a:latin typeface="Calibri"/>
                <a:ea typeface="+mn-ea"/>
                <a:cs typeface="+mn-cs"/>
              </a:rPr>
              <a:pPr algn="r" rtl="0">
                <a:defRPr/>
              </a:pPr>
              <a:t>‹Nº›</a:t>
            </a:fld>
            <a:endParaRPr lang="es-ES" sz="1200" b="1" kern="1200">
              <a:solidFill>
                <a:prstClr val="white"/>
              </a:solidFill>
              <a:latin typeface="Calibri"/>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7"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6148"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rtl="0">
              <a:defRPr/>
            </a:pPr>
            <a:fld id="{CD85441C-D8E2-4260-A7BE-BFF88AB7ED8A}" type="datetime1">
              <a:rPr lang="es-ES" kern="1200" smtClean="0">
                <a:solidFill>
                  <a:prstClr val="black">
                    <a:tint val="75000"/>
                  </a:prstClr>
                </a:solidFill>
                <a:latin typeface="Calibri"/>
                <a:ea typeface="+mn-ea"/>
              </a:rPr>
              <a:pPr rtl="0">
                <a:defRPr/>
              </a:pPr>
              <a:t>28/01/2014</a:t>
            </a:fld>
            <a:endParaRPr lang="es-ES" kern="1200">
              <a:solidFill>
                <a:prstClr val="black">
                  <a:tint val="75000"/>
                </a:prstClr>
              </a:solidFill>
              <a:latin typeface="Calibri"/>
              <a:ea typeface="+mn-ea"/>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rtl="0">
              <a:defRPr/>
            </a:pPr>
            <a:endParaRPr lang="es-ES" kern="1200" dirty="0">
              <a:solidFill>
                <a:prstClr val="black">
                  <a:tint val="75000"/>
                </a:prstClr>
              </a:solidFill>
              <a:latin typeface="Calibri"/>
              <a:ea typeface="+mn-ea"/>
            </a:endParaRPr>
          </a:p>
        </p:txBody>
      </p:sp>
      <p:sp>
        <p:nvSpPr>
          <p:cNvPr id="6" name="5 Marcador de número de diapositiva"/>
          <p:cNvSpPr>
            <a:spLocks noGrp="1"/>
          </p:cNvSpPr>
          <p:nvPr>
            <p:ph type="sldNum" sz="quarter" idx="4"/>
          </p:nvPr>
        </p:nvSpPr>
        <p:spPr>
          <a:xfrm>
            <a:off x="6553200" y="6341594"/>
            <a:ext cx="2133600" cy="365125"/>
          </a:xfrm>
          <a:prstGeom prst="rect">
            <a:avLst/>
          </a:prstGeom>
        </p:spPr>
        <p:txBody>
          <a:bodyPr vert="horz" lIns="91440" tIns="45720" rIns="91440" bIns="45720" rtlCol="0" anchor="ctr"/>
          <a:lstStyle>
            <a:lvl1pPr algn="r">
              <a:defRPr lang="es-ES" sz="1200" smtClean="0">
                <a:solidFill>
                  <a:prstClr val="black">
                    <a:tint val="75000"/>
                  </a:prstClr>
                </a:solidFill>
                <a:latin typeface="Calibri"/>
                <a:cs typeface="+mn-cs"/>
              </a:defRPr>
            </a:lvl1pPr>
          </a:lstStyle>
          <a:p>
            <a:pPr fontAlgn="auto">
              <a:spcBef>
                <a:spcPts val="0"/>
              </a:spcBef>
              <a:spcAft>
                <a:spcPts val="0"/>
              </a:spcAft>
            </a:pPr>
            <a:fld id="{CE0E0074-E4DC-4E1D-B817-223E261FC5D6}" type="slidenum">
              <a:rPr lang="es-MX" smtClean="0"/>
              <a:pPr fontAlgn="auto">
                <a:spcBef>
                  <a:spcPts val="0"/>
                </a:spcBef>
                <a:spcAft>
                  <a:spcPts val="0"/>
                </a:spcAft>
              </a:pPr>
              <a:t>‹Nº›</a:t>
            </a:fld>
            <a:endParaRPr lang="es-MX"/>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3pPr>
      <a:lvl4pPr marL="16002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4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4294967295"/>
          </p:nvPr>
        </p:nvSpPr>
        <p:spPr>
          <a:xfrm>
            <a:off x="6553200" y="6356350"/>
            <a:ext cx="2133600" cy="365125"/>
          </a:xfrm>
          <a:prstGeom prst="rect">
            <a:avLst/>
          </a:prstGeom>
        </p:spPr>
        <p:txBody>
          <a:bodyPr/>
          <a:lstStyle/>
          <a:p>
            <a:pPr algn="r" rtl="0">
              <a:defRPr/>
            </a:pPr>
            <a:fld id="{EE36449D-3BF0-4913-913F-F30F83BDFE64}" type="slidenum">
              <a:rPr lang="es-ES" sz="1200" b="1" kern="1200" smtClean="0">
                <a:solidFill>
                  <a:prstClr val="white"/>
                </a:solidFill>
                <a:latin typeface="Calibri"/>
                <a:ea typeface="+mn-ea"/>
                <a:cs typeface="+mn-cs"/>
              </a:rPr>
              <a:pPr algn="r" rtl="0">
                <a:defRPr/>
              </a:pPr>
              <a:t>1</a:t>
            </a:fld>
            <a:endParaRPr lang="es-ES" sz="1200" b="1" kern="1200" dirty="0">
              <a:solidFill>
                <a:prstClr val="white"/>
              </a:solidFill>
              <a:latin typeface="Calibri"/>
              <a:ea typeface="+mn-ea"/>
              <a:cs typeface="+mn-cs"/>
            </a:endParaRPr>
          </a:p>
        </p:txBody>
      </p:sp>
      <p:sp>
        <p:nvSpPr>
          <p:cNvPr id="3" name="2 Título"/>
          <p:cNvSpPr>
            <a:spLocks noGrp="1"/>
          </p:cNvSpPr>
          <p:nvPr>
            <p:ph type="ctrTitle"/>
          </p:nvPr>
        </p:nvSpPr>
        <p:spPr>
          <a:xfrm>
            <a:off x="0" y="2636912"/>
            <a:ext cx="9144000" cy="1470025"/>
          </a:xfrm>
        </p:spPr>
        <p:txBody>
          <a:bodyPr>
            <a:noAutofit/>
          </a:bodyPr>
          <a:lstStyle/>
          <a:p>
            <a:r>
              <a:rPr lang="es-MX" sz="3000" b="1" dirty="0" smtClean="0">
                <a:latin typeface="Georgia" pitchFamily="18" charset="0"/>
              </a:rPr>
              <a:t>Proyectos en marcha y proyectos </a:t>
            </a:r>
            <a:br>
              <a:rPr lang="es-MX" sz="3000" b="1" dirty="0" smtClean="0">
                <a:latin typeface="Georgia" pitchFamily="18" charset="0"/>
              </a:rPr>
            </a:br>
            <a:r>
              <a:rPr lang="es-MX" sz="3000" b="1" dirty="0" smtClean="0">
                <a:latin typeface="Georgia" pitchFamily="18" charset="0"/>
              </a:rPr>
              <a:t>prioritarios 2014</a:t>
            </a:r>
            <a:endParaRPr lang="es-MX" sz="3000" b="1" dirty="0">
              <a:solidFill>
                <a:schemeClr val="bg1">
                  <a:lumMod val="50000"/>
                </a:schemeClr>
              </a:solidFill>
              <a:latin typeface="Georgia" pitchFamily="18" charset="0"/>
            </a:endParaRPr>
          </a:p>
        </p:txBody>
      </p:sp>
      <p:cxnSp>
        <p:nvCxnSpPr>
          <p:cNvPr id="5" name="4 Conector recto"/>
          <p:cNvCxnSpPr/>
          <p:nvPr/>
        </p:nvCxnSpPr>
        <p:spPr>
          <a:xfrm>
            <a:off x="545480" y="3861048"/>
            <a:ext cx="7992888" cy="0"/>
          </a:xfrm>
          <a:prstGeom prst="line">
            <a:avLst/>
          </a:prstGeom>
          <a:ln w="88900">
            <a:gradFill flip="none" rotWithShape="1">
              <a:gsLst>
                <a:gs pos="0">
                  <a:schemeClr val="bg1">
                    <a:lumMod val="85000"/>
                  </a:schemeClr>
                </a:gs>
                <a:gs pos="50000">
                  <a:schemeClr val="bg1">
                    <a:lumMod val="50000"/>
                  </a:schemeClr>
                </a:gs>
                <a:gs pos="100000">
                  <a:schemeClr val="bg1">
                    <a:lumMod val="85000"/>
                  </a:schemeClr>
                </a:gs>
              </a:gsLst>
              <a:lin ang="0" scaled="1"/>
              <a:tileRect/>
            </a:gradFill>
          </a:ln>
          <a:effectLst>
            <a:outerShdw blurRad="50800" dist="38100" dir="2700000" algn="tl" rotWithShape="0">
              <a:prstClr val="black">
                <a:alpha val="40000"/>
              </a:prstClr>
            </a:outerShdw>
          </a:effectLst>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cxnSp>
      <p:sp>
        <p:nvSpPr>
          <p:cNvPr id="6" name="2 Título"/>
          <p:cNvSpPr txBox="1">
            <a:spLocks/>
          </p:cNvSpPr>
          <p:nvPr/>
        </p:nvSpPr>
        <p:spPr bwMode="auto">
          <a:xfrm>
            <a:off x="-36512" y="44624"/>
            <a:ext cx="91440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a:lstStyle>
          <a:p>
            <a:r>
              <a:rPr lang="es-MX" sz="2400" b="1" dirty="0" smtClean="0"/>
              <a:t>Consejo Nacional de Autoridades Educativas</a:t>
            </a:r>
          </a:p>
          <a:p>
            <a:r>
              <a:rPr lang="es-MX" sz="2400" b="1" dirty="0" smtClean="0"/>
              <a:t>Capítulo EMS</a:t>
            </a:r>
            <a:endParaRPr lang="es-MX" sz="2400" b="1" dirty="0">
              <a:solidFill>
                <a:schemeClr val="bg1">
                  <a:lumMod val="50000"/>
                </a:schemeClr>
              </a:solidFill>
            </a:endParaRPr>
          </a:p>
        </p:txBody>
      </p:sp>
      <p:sp>
        <p:nvSpPr>
          <p:cNvPr id="7" name="6 CuadroTexto"/>
          <p:cNvSpPr txBox="1"/>
          <p:nvPr/>
        </p:nvSpPr>
        <p:spPr>
          <a:xfrm>
            <a:off x="6156176" y="5373216"/>
            <a:ext cx="2808312" cy="369332"/>
          </a:xfrm>
          <a:prstGeom prst="rect">
            <a:avLst/>
          </a:prstGeom>
          <a:noFill/>
        </p:spPr>
        <p:txBody>
          <a:bodyPr wrap="square" rtlCol="0">
            <a:spAutoFit/>
          </a:bodyPr>
          <a:lstStyle/>
          <a:p>
            <a:r>
              <a:rPr lang="es-MX" sz="1800" b="1" dirty="0" smtClean="0">
                <a:latin typeface="Georgia" pitchFamily="18" charset="0"/>
              </a:rPr>
              <a:t>Dr. Rodolfo Tuirán</a:t>
            </a:r>
            <a:endParaRPr lang="es-MX" sz="1800" b="1" dirty="0">
              <a:latin typeface="Georgia" pitchFamily="18" charset="0"/>
            </a:endParaRPr>
          </a:p>
        </p:txBody>
      </p:sp>
    </p:spTree>
    <p:extLst>
      <p:ext uri="{BB962C8B-B14F-4D97-AF65-F5344CB8AC3E}">
        <p14:creationId xmlns:p14="http://schemas.microsoft.com/office/powerpoint/2010/main" val="31125263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6512" y="-44227"/>
            <a:ext cx="9144000" cy="1384995"/>
          </a:xfrm>
          <a:prstGeom prst="rect">
            <a:avLst/>
          </a:prstGeom>
        </p:spPr>
        <p:txBody>
          <a:bodyPr wrap="square">
            <a:spAutoFit/>
          </a:bodyPr>
          <a:lstStyle/>
          <a:p>
            <a:pPr algn="ctr"/>
            <a:r>
              <a:rPr lang="es-MX" b="1" dirty="0">
                <a:latin typeface="Georgia" panose="02040502050405020303" pitchFamily="18" charset="0"/>
              </a:rPr>
              <a:t>Estrategias de ampliación de la oferta </a:t>
            </a:r>
          </a:p>
          <a:p>
            <a:pPr algn="ctr"/>
            <a:r>
              <a:rPr lang="es-MX" b="1" dirty="0">
                <a:latin typeface="Georgia" panose="02040502050405020303" pitchFamily="18" charset="0"/>
              </a:rPr>
              <a:t>educativa con equidad. </a:t>
            </a:r>
          </a:p>
          <a:p>
            <a:pPr algn="ctr"/>
            <a:r>
              <a:rPr lang="es-ES" sz="1800" b="1" dirty="0" smtClean="0">
                <a:latin typeface="Georgia" pitchFamily="18" charset="0"/>
                <a:ea typeface="Tahoma" pitchFamily="34" charset="0"/>
                <a:cs typeface="Arabic Typesetting" pitchFamily="66" charset="-78"/>
              </a:rPr>
              <a:t>Atención a los jóvenes que no estudian, no trabajan y</a:t>
            </a:r>
          </a:p>
          <a:p>
            <a:pPr algn="ctr"/>
            <a:r>
              <a:rPr lang="es-ES" sz="1800" b="1" dirty="0" smtClean="0">
                <a:latin typeface="Georgia" pitchFamily="18" charset="0"/>
                <a:ea typeface="Tahoma" pitchFamily="34" charset="0"/>
                <a:cs typeface="Arabic Typesetting" pitchFamily="66" charset="-78"/>
              </a:rPr>
              <a:t>no se capacitan </a:t>
            </a:r>
            <a:endParaRPr lang="es-ES" sz="1800" b="1" dirty="0">
              <a:latin typeface="Georgia" pitchFamily="18" charset="0"/>
              <a:ea typeface="Tahoma" pitchFamily="34" charset="0"/>
              <a:cs typeface="Arabic Typesetting" pitchFamily="66" charset="-78"/>
            </a:endParaRPr>
          </a:p>
        </p:txBody>
      </p:sp>
      <p:sp>
        <p:nvSpPr>
          <p:cNvPr id="6" name="5 CuadroTexto"/>
          <p:cNvSpPr txBox="1"/>
          <p:nvPr/>
        </p:nvSpPr>
        <p:spPr>
          <a:xfrm>
            <a:off x="971600" y="591071"/>
            <a:ext cx="8316415" cy="276999"/>
          </a:xfrm>
          <a:prstGeom prst="rect">
            <a:avLst/>
          </a:prstGeom>
          <a:noFill/>
        </p:spPr>
        <p:txBody>
          <a:bodyPr wrap="square" rtlCol="0">
            <a:spAutoFit/>
          </a:bodyPr>
          <a:lstStyle/>
          <a:p>
            <a:pPr algn="just"/>
            <a:endParaRPr lang="es-MX" sz="1200" dirty="0">
              <a:latin typeface="Georgia" pitchFamily="18" charset="0"/>
            </a:endParaRPr>
          </a:p>
        </p:txBody>
      </p:sp>
      <p:sp>
        <p:nvSpPr>
          <p:cNvPr id="16" name="15 CuadroTexto"/>
          <p:cNvSpPr txBox="1"/>
          <p:nvPr/>
        </p:nvSpPr>
        <p:spPr>
          <a:xfrm>
            <a:off x="6551266" y="1268760"/>
            <a:ext cx="2629246" cy="553998"/>
          </a:xfrm>
          <a:prstGeom prst="rect">
            <a:avLst/>
          </a:prstGeom>
          <a:noFill/>
        </p:spPr>
        <p:txBody>
          <a:bodyPr wrap="none" rtlCol="0">
            <a:spAutoFit/>
          </a:bodyPr>
          <a:lstStyle/>
          <a:p>
            <a:r>
              <a:rPr lang="es-MX" sz="1200" b="1" u="sng" dirty="0" smtClean="0">
                <a:latin typeface="Georgia" pitchFamily="18" charset="0"/>
              </a:rPr>
              <a:t>Acciones propuestas para 2014</a:t>
            </a:r>
          </a:p>
          <a:p>
            <a:endParaRPr lang="es-MX" sz="1800" b="1" u="sng" dirty="0" smtClean="0">
              <a:latin typeface="Georgia" pitchFamily="18" charset="0"/>
            </a:endParaRPr>
          </a:p>
        </p:txBody>
      </p:sp>
      <p:sp>
        <p:nvSpPr>
          <p:cNvPr id="17" name="16 CuadroTexto"/>
          <p:cNvSpPr txBox="1"/>
          <p:nvPr/>
        </p:nvSpPr>
        <p:spPr>
          <a:xfrm>
            <a:off x="6846570" y="1732344"/>
            <a:ext cx="2286000" cy="4662815"/>
          </a:xfrm>
          <a:prstGeom prst="rect">
            <a:avLst/>
          </a:prstGeom>
          <a:noFill/>
        </p:spPr>
        <p:txBody>
          <a:bodyPr wrap="square" rtlCol="0">
            <a:spAutoFit/>
          </a:bodyPr>
          <a:lstStyle/>
          <a:p>
            <a:pPr marL="171450" indent="-171450">
              <a:buFont typeface="Wingdings" pitchFamily="2" charset="2"/>
              <a:buChar char="ü"/>
            </a:pPr>
            <a:r>
              <a:rPr lang="es-MX" sz="1100" dirty="0" smtClean="0">
                <a:latin typeface="Georgia" pitchFamily="18" charset="0"/>
              </a:rPr>
              <a:t>Ampliar el sistema  de educación abierto </a:t>
            </a:r>
            <a:r>
              <a:rPr lang="es-MX" sz="1100" dirty="0">
                <a:latin typeface="Georgia" pitchFamily="18" charset="0"/>
              </a:rPr>
              <a:t>y </a:t>
            </a:r>
            <a:r>
              <a:rPr lang="es-MX" sz="1100" dirty="0" smtClean="0">
                <a:latin typeface="Georgia" pitchFamily="18" charset="0"/>
              </a:rPr>
              <a:t>en línea y las oportunidades educativas flexibles.</a:t>
            </a:r>
          </a:p>
          <a:p>
            <a:pPr marL="171450" indent="-171450">
              <a:buFont typeface="Wingdings" pitchFamily="2" charset="2"/>
              <a:buChar char="ü"/>
            </a:pPr>
            <a:endParaRPr lang="es-MX" sz="1100" dirty="0">
              <a:latin typeface="Georgia" pitchFamily="18" charset="0"/>
            </a:endParaRPr>
          </a:p>
          <a:p>
            <a:pPr marL="171450" indent="-171450">
              <a:buFont typeface="Wingdings" pitchFamily="2" charset="2"/>
              <a:buChar char="ü"/>
            </a:pPr>
            <a:r>
              <a:rPr lang="es-MX" sz="1100" dirty="0" smtClean="0">
                <a:latin typeface="Georgia" pitchFamily="18" charset="0"/>
              </a:rPr>
              <a:t>Remover los obstáculos administrativos para fomentar la reinserción escolar  o la capacitación laboral. </a:t>
            </a:r>
          </a:p>
          <a:p>
            <a:pPr marL="171450" indent="-171450">
              <a:buFont typeface="Wingdings" pitchFamily="2" charset="2"/>
              <a:buChar char="ü"/>
            </a:pPr>
            <a:endParaRPr lang="es-MX" sz="1100" dirty="0">
              <a:latin typeface="Georgia" pitchFamily="18" charset="0"/>
            </a:endParaRPr>
          </a:p>
          <a:p>
            <a:pPr marL="171450" indent="-171450">
              <a:buFont typeface="Wingdings" pitchFamily="2" charset="2"/>
              <a:buChar char="ü"/>
            </a:pPr>
            <a:r>
              <a:rPr lang="es-MX" sz="1100" dirty="0" smtClean="0">
                <a:latin typeface="Georgia" pitchFamily="18" charset="0"/>
              </a:rPr>
              <a:t>Fortalecer los centros de capacitación para el trabajo y revisar la oferta de capacitación disponible para hacerla atractiva para los jóvenes NINI. </a:t>
            </a:r>
          </a:p>
          <a:p>
            <a:pPr marL="171450" indent="-171450">
              <a:buFont typeface="Wingdings" pitchFamily="2" charset="2"/>
              <a:buChar char="ü"/>
            </a:pPr>
            <a:endParaRPr lang="es-MX" sz="1100" dirty="0" smtClean="0">
              <a:latin typeface="Georgia" pitchFamily="18" charset="0"/>
            </a:endParaRPr>
          </a:p>
          <a:p>
            <a:pPr marL="171450" indent="-171450">
              <a:buFont typeface="Wingdings" pitchFamily="2" charset="2"/>
              <a:buChar char="ü"/>
            </a:pPr>
            <a:r>
              <a:rPr lang="es-MX" sz="1100" dirty="0" smtClean="0">
                <a:latin typeface="Georgia" pitchFamily="18" charset="0"/>
              </a:rPr>
              <a:t>Otorgar becas  para capacitación </a:t>
            </a:r>
            <a:r>
              <a:rPr lang="es-MX" sz="1100" dirty="0">
                <a:latin typeface="Georgia" pitchFamily="18" charset="0"/>
              </a:rPr>
              <a:t>para el </a:t>
            </a:r>
            <a:r>
              <a:rPr lang="es-MX" sz="1100" dirty="0" smtClean="0">
                <a:latin typeface="Georgia" pitchFamily="18" charset="0"/>
              </a:rPr>
              <a:t>trabajo.</a:t>
            </a:r>
          </a:p>
          <a:p>
            <a:pPr marL="171450" indent="-171450">
              <a:buFont typeface="Wingdings" pitchFamily="2" charset="2"/>
              <a:buChar char="ü"/>
            </a:pPr>
            <a:endParaRPr lang="es-MX" sz="1100" dirty="0" smtClean="0">
              <a:latin typeface="Georgia" pitchFamily="18" charset="0"/>
            </a:endParaRPr>
          </a:p>
          <a:p>
            <a:pPr marL="171450" indent="-171450">
              <a:buFont typeface="Wingdings" pitchFamily="2" charset="2"/>
              <a:buChar char="ü"/>
            </a:pPr>
            <a:r>
              <a:rPr lang="es-MX" sz="1100" dirty="0" smtClean="0">
                <a:latin typeface="Georgia" pitchFamily="18" charset="0"/>
              </a:rPr>
              <a:t>Coordinar con los estados sus acciones en la materia. </a:t>
            </a:r>
          </a:p>
          <a:p>
            <a:pPr marL="171450" indent="-171450">
              <a:buFont typeface="Wingdings" pitchFamily="2" charset="2"/>
              <a:buChar char="ü"/>
            </a:pPr>
            <a:endParaRPr lang="es-MX" sz="1100" dirty="0" smtClean="0">
              <a:latin typeface="Georgia" pitchFamily="18" charset="0"/>
            </a:endParaRPr>
          </a:p>
          <a:p>
            <a:pPr marL="171450" indent="-171450">
              <a:buFont typeface="Wingdings" pitchFamily="2" charset="2"/>
              <a:buChar char="ü"/>
            </a:pPr>
            <a:r>
              <a:rPr lang="es-MX" sz="1100" dirty="0" smtClean="0">
                <a:latin typeface="Georgia" pitchFamily="18" charset="0"/>
              </a:rPr>
              <a:t>Impulsar en una primera etapa una prueba piloto en las 40 ciudades con más NINI.</a:t>
            </a:r>
            <a:endParaRPr lang="es-MX" sz="1100" dirty="0">
              <a:latin typeface="Georgia" pitchFamily="18" charset="0"/>
            </a:endParaRPr>
          </a:p>
        </p:txBody>
      </p:sp>
      <p:sp>
        <p:nvSpPr>
          <p:cNvPr id="13" name="12 CuadroTexto"/>
          <p:cNvSpPr txBox="1"/>
          <p:nvPr/>
        </p:nvSpPr>
        <p:spPr>
          <a:xfrm>
            <a:off x="107504" y="1291620"/>
            <a:ext cx="3664024" cy="276999"/>
          </a:xfrm>
          <a:prstGeom prst="rect">
            <a:avLst/>
          </a:prstGeom>
          <a:noFill/>
        </p:spPr>
        <p:txBody>
          <a:bodyPr wrap="square" rtlCol="0">
            <a:spAutoFit/>
          </a:bodyPr>
          <a:lstStyle/>
          <a:p>
            <a:r>
              <a:rPr lang="es-MX" sz="1200" b="1" u="sng" dirty="0" smtClean="0">
                <a:latin typeface="Georgia" pitchFamily="18" charset="0"/>
              </a:rPr>
              <a:t>Acciones relevantes en 2013</a:t>
            </a:r>
            <a:endParaRPr lang="es-MX" sz="1200" b="1" u="sng" dirty="0">
              <a:latin typeface="Georgia" pitchFamily="18" charset="0"/>
            </a:endParaRPr>
          </a:p>
        </p:txBody>
      </p:sp>
      <p:sp>
        <p:nvSpPr>
          <p:cNvPr id="14" name="13 CuadroTexto"/>
          <p:cNvSpPr txBox="1"/>
          <p:nvPr/>
        </p:nvSpPr>
        <p:spPr>
          <a:xfrm>
            <a:off x="73214" y="1851094"/>
            <a:ext cx="2232248" cy="3600986"/>
          </a:xfrm>
          <a:prstGeom prst="rect">
            <a:avLst/>
          </a:prstGeom>
          <a:noFill/>
        </p:spPr>
        <p:txBody>
          <a:bodyPr wrap="square" rtlCol="0">
            <a:spAutoFit/>
          </a:bodyPr>
          <a:lstStyle/>
          <a:p>
            <a:pPr marL="171450" indent="-171450">
              <a:buFont typeface="Wingdings" pitchFamily="2" charset="2"/>
              <a:buChar char="ü"/>
            </a:pPr>
            <a:r>
              <a:rPr lang="es-MX" sz="1200" dirty="0" smtClean="0">
                <a:latin typeface="Georgia" pitchFamily="18" charset="0"/>
              </a:rPr>
              <a:t>Diagnóstico  exhaustivo de la situación de los NINI</a:t>
            </a:r>
          </a:p>
          <a:p>
            <a:pPr marL="171450" indent="-171450">
              <a:buFont typeface="Wingdings" pitchFamily="2" charset="2"/>
              <a:buChar char="ü"/>
            </a:pPr>
            <a:endParaRPr lang="es-MX" sz="1200" dirty="0" smtClean="0">
              <a:latin typeface="Georgia" pitchFamily="18" charset="0"/>
            </a:endParaRPr>
          </a:p>
          <a:p>
            <a:pPr marL="171450" indent="-171450">
              <a:buFont typeface="Wingdings" pitchFamily="2" charset="2"/>
              <a:buChar char="ü"/>
            </a:pPr>
            <a:r>
              <a:rPr lang="es-MX" sz="1200" dirty="0" smtClean="0">
                <a:latin typeface="Georgia" pitchFamily="18" charset="0"/>
              </a:rPr>
              <a:t>Análisis de las mejores prácticas internacionales  en la materia</a:t>
            </a:r>
          </a:p>
          <a:p>
            <a:pPr marL="171450" indent="-171450">
              <a:buFont typeface="Wingdings" pitchFamily="2" charset="2"/>
              <a:buChar char="ü"/>
            </a:pPr>
            <a:endParaRPr lang="es-MX" sz="1200" dirty="0" smtClean="0">
              <a:latin typeface="Georgia" pitchFamily="18" charset="0"/>
            </a:endParaRPr>
          </a:p>
          <a:p>
            <a:pPr marL="171450" indent="-171450">
              <a:buFont typeface="Wingdings" pitchFamily="2" charset="2"/>
              <a:buChar char="ü"/>
            </a:pPr>
            <a:r>
              <a:rPr lang="es-MX" sz="1200" dirty="0" smtClean="0">
                <a:latin typeface="Georgia" pitchFamily="18" charset="0"/>
              </a:rPr>
              <a:t>Se realizaron estudios de factibilidad.</a:t>
            </a:r>
          </a:p>
          <a:p>
            <a:pPr marL="171450" indent="-171450">
              <a:buFont typeface="Wingdings" pitchFamily="2" charset="2"/>
              <a:buChar char="ü"/>
            </a:pPr>
            <a:endParaRPr lang="es-MX" sz="1200" dirty="0" smtClean="0">
              <a:latin typeface="Georgia" pitchFamily="18" charset="0"/>
            </a:endParaRPr>
          </a:p>
          <a:p>
            <a:pPr marL="171450" indent="-171450">
              <a:buFont typeface="Wingdings" pitchFamily="2" charset="2"/>
              <a:buChar char="ü"/>
            </a:pPr>
            <a:r>
              <a:rPr lang="es-MX" sz="1200" dirty="0" smtClean="0">
                <a:latin typeface="Georgia" pitchFamily="18" charset="0"/>
              </a:rPr>
              <a:t>Se otorgaron de manera piloto 8,000 becas de reinserción.</a:t>
            </a:r>
          </a:p>
          <a:p>
            <a:pPr marL="171450" indent="-171450">
              <a:buFont typeface="Wingdings" pitchFamily="2" charset="2"/>
              <a:buChar char="ü"/>
            </a:pPr>
            <a:endParaRPr lang="es-MX" sz="1200" dirty="0" smtClean="0">
              <a:latin typeface="Georgia" pitchFamily="18" charset="0"/>
            </a:endParaRPr>
          </a:p>
          <a:p>
            <a:pPr marL="171450" indent="-171450">
              <a:buFont typeface="Wingdings" pitchFamily="2" charset="2"/>
              <a:buChar char="ü"/>
            </a:pPr>
            <a:r>
              <a:rPr lang="es-MX" sz="1200" dirty="0" smtClean="0">
                <a:latin typeface="Georgia" pitchFamily="18" charset="0"/>
              </a:rPr>
              <a:t>Se amplió la oferta de la educación abierta y en línea .</a:t>
            </a:r>
          </a:p>
          <a:p>
            <a:pPr marL="171450" indent="-171450">
              <a:buFont typeface="Wingdings" pitchFamily="2" charset="2"/>
              <a:buChar char="ü"/>
            </a:pPr>
            <a:endParaRPr lang="es-MX" sz="1200" dirty="0" smtClean="0">
              <a:latin typeface="Georgia" pitchFamily="18" charset="0"/>
            </a:endParaRPr>
          </a:p>
          <a:p>
            <a:pPr marL="171450" indent="-171450">
              <a:buFont typeface="Wingdings" pitchFamily="2" charset="2"/>
              <a:buChar char="ü"/>
            </a:pPr>
            <a:endParaRPr lang="es-MX" sz="1200" dirty="0">
              <a:latin typeface="Georgia"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2290" y="1819563"/>
            <a:ext cx="4446238" cy="477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65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188640"/>
            <a:ext cx="9036496" cy="738664"/>
          </a:xfrm>
          <a:prstGeom prst="rect">
            <a:avLst/>
          </a:prstGeom>
          <a:noFill/>
        </p:spPr>
        <p:txBody>
          <a:bodyPr wrap="square" rtlCol="0">
            <a:spAutoFit/>
          </a:bodyPr>
          <a:lstStyle/>
          <a:p>
            <a:pPr algn="ctr"/>
            <a:r>
              <a:rPr lang="es-MX" b="1" dirty="0">
                <a:latin typeface="Georgia" pitchFamily="18" charset="0"/>
                <a:cs typeface="Aparajita" pitchFamily="34" charset="0"/>
              </a:rPr>
              <a:t>Estrategias de innovación educativa.</a:t>
            </a:r>
            <a:endParaRPr lang="es-MX" b="1" dirty="0" smtClean="0">
              <a:latin typeface="Georgia" pitchFamily="18" charset="0"/>
            </a:endParaRPr>
          </a:p>
          <a:p>
            <a:pPr algn="ctr"/>
            <a:r>
              <a:rPr lang="es-MX" sz="1800" b="1" dirty="0" smtClean="0">
                <a:latin typeface="Georgia" pitchFamily="18" charset="0"/>
              </a:rPr>
              <a:t>Transformación del trabajo de los docentes en el aula </a:t>
            </a:r>
          </a:p>
        </p:txBody>
      </p:sp>
      <p:sp>
        <p:nvSpPr>
          <p:cNvPr id="3" name="Rectángulo 2"/>
          <p:cNvSpPr/>
          <p:nvPr/>
        </p:nvSpPr>
        <p:spPr>
          <a:xfrm>
            <a:off x="154589" y="1608182"/>
            <a:ext cx="4273396" cy="1569660"/>
          </a:xfrm>
          <a:prstGeom prst="rect">
            <a:avLst/>
          </a:prstGeom>
          <a:ln>
            <a:noFill/>
          </a:ln>
        </p:spPr>
        <p:txBody>
          <a:bodyPr wrap="square">
            <a:spAutoFit/>
          </a:bodyPr>
          <a:lstStyle/>
          <a:p>
            <a:pPr marL="285750" indent="-285750">
              <a:buFont typeface="Arial" pitchFamily="34" charset="0"/>
              <a:buChar char="•"/>
            </a:pPr>
            <a:r>
              <a:rPr lang="es-MX" sz="1200" dirty="0" smtClean="0">
                <a:latin typeface="Georgia" pitchFamily="18" charset="0"/>
              </a:rPr>
              <a:t>Se incluyó en el programa de capacitación y profesionalización directiva un conjunto de elementos para desarrollar el liderazgo académico de los directores y el conocimiento de algunas herramientas de seguimiento de trabajo docente</a:t>
            </a:r>
          </a:p>
          <a:p>
            <a:pPr marL="285750" indent="-285750">
              <a:buFont typeface="Arial" pitchFamily="34" charset="0"/>
              <a:buChar char="•"/>
            </a:pPr>
            <a:r>
              <a:rPr lang="es-MX" sz="1200" dirty="0" smtClean="0">
                <a:latin typeface="Georgia" pitchFamily="18" charset="0"/>
              </a:rPr>
              <a:t>Se realizó el Taller de Prácticas Docentes con apoyo del Banco Mundial para conocer mejores </a:t>
            </a:r>
            <a:r>
              <a:rPr lang="es-MX" sz="1200" dirty="0">
                <a:latin typeface="Georgia" pitchFamily="18" charset="0"/>
              </a:rPr>
              <a:t>prácticas </a:t>
            </a:r>
            <a:r>
              <a:rPr lang="es-MX" sz="1200" dirty="0" smtClean="0">
                <a:latin typeface="Georgia" pitchFamily="18" charset="0"/>
              </a:rPr>
              <a:t>de trabajo en aula</a:t>
            </a:r>
          </a:p>
        </p:txBody>
      </p:sp>
      <p:sp>
        <p:nvSpPr>
          <p:cNvPr id="8" name="5 Rectángulo"/>
          <p:cNvSpPr/>
          <p:nvPr/>
        </p:nvSpPr>
        <p:spPr>
          <a:xfrm>
            <a:off x="4685806" y="1331851"/>
            <a:ext cx="4248472" cy="4524315"/>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marL="285750" indent="-285750" algn="just">
              <a:buFont typeface="Arial" pitchFamily="34" charset="0"/>
              <a:buChar char="•"/>
            </a:pPr>
            <a:r>
              <a:rPr lang="es-ES_tradnl" sz="1200" dirty="0" smtClean="0">
                <a:latin typeface="Georgia" pitchFamily="18" charset="0"/>
              </a:rPr>
              <a:t>Se desarrollarán y distribuirán a los directores de plantel y a los subdirectores académicos materiales de apoyo con mejores prácticas para impulsar y mejorar el trabajo colegiado docente; la revisión de los portafolios de evidencias; la </a:t>
            </a:r>
            <a:r>
              <a:rPr lang="es-MX" sz="1200" dirty="0" smtClean="0">
                <a:latin typeface="Georgia" pitchFamily="18" charset="0"/>
              </a:rPr>
              <a:t>observación </a:t>
            </a:r>
            <a:r>
              <a:rPr lang="es-MX" sz="1200" dirty="0">
                <a:latin typeface="Georgia" pitchFamily="18" charset="0"/>
              </a:rPr>
              <a:t>del trabajo en aula por </a:t>
            </a:r>
            <a:r>
              <a:rPr lang="es-MX" sz="1200" dirty="0" smtClean="0">
                <a:latin typeface="Georgia" pitchFamily="18" charset="0"/>
              </a:rPr>
              <a:t>directores </a:t>
            </a:r>
            <a:r>
              <a:rPr lang="es-MX" sz="1200" dirty="0">
                <a:latin typeface="Georgia" pitchFamily="18" charset="0"/>
              </a:rPr>
              <a:t>o por </a:t>
            </a:r>
            <a:r>
              <a:rPr lang="es-MX" sz="1200" dirty="0" smtClean="0">
                <a:latin typeface="Georgia" pitchFamily="18" charset="0"/>
              </a:rPr>
              <a:t>pares; la planeación </a:t>
            </a:r>
            <a:r>
              <a:rPr lang="es-MX" sz="1200" dirty="0">
                <a:latin typeface="Georgia" pitchFamily="18" charset="0"/>
              </a:rPr>
              <a:t>de clase con trabajo de </a:t>
            </a:r>
            <a:r>
              <a:rPr lang="es-MX" sz="1200" dirty="0" smtClean="0">
                <a:latin typeface="Georgia" pitchFamily="18" charset="0"/>
              </a:rPr>
              <a:t>pares; y la actualización del contenido de enseñanza (a partir de febrero de 2014)</a:t>
            </a:r>
          </a:p>
          <a:p>
            <a:pPr marL="285750" indent="-285750" algn="just">
              <a:buFont typeface="Arial" pitchFamily="34" charset="0"/>
              <a:buChar char="•"/>
            </a:pPr>
            <a:r>
              <a:rPr lang="es-MX" sz="1200" dirty="0" smtClean="0">
                <a:latin typeface="Georgia" pitchFamily="18" charset="0"/>
              </a:rPr>
              <a:t>Se desarrollarán talleres virtuales con directores de plantel para mejorar la planeación del uso de los recursos humanos (“horas de descarga docentes”) para impulsar el trabajo colegiado en los planteles (desde enero de 2014)</a:t>
            </a:r>
            <a:endParaRPr lang="es-MX" sz="1200" dirty="0">
              <a:latin typeface="Georgia" pitchFamily="18" charset="0"/>
            </a:endParaRPr>
          </a:p>
          <a:p>
            <a:pPr marL="285750" indent="-285750" algn="just">
              <a:buFont typeface="Arial" pitchFamily="34" charset="0"/>
              <a:buChar char="•"/>
            </a:pPr>
            <a:r>
              <a:rPr lang="es-ES_tradnl" sz="1200" dirty="0" smtClean="0">
                <a:latin typeface="Georgia" pitchFamily="18" charset="0"/>
              </a:rPr>
              <a:t>Durante el proceso de revisión de los planes de mejora de plantel se les acercará a los directores de plantel herramientas de organización, control y seguimiento de las medidas de mejora del trabajo docente tanto individual como colegiado</a:t>
            </a:r>
            <a:endParaRPr lang="es-ES_tradnl" sz="1200" dirty="0">
              <a:latin typeface="Georgia" pitchFamily="18" charset="0"/>
            </a:endParaRPr>
          </a:p>
          <a:p>
            <a:pPr marL="285750" indent="-285750" algn="just">
              <a:buFont typeface="Arial" pitchFamily="34" charset="0"/>
              <a:buChar char="•"/>
            </a:pPr>
            <a:r>
              <a:rPr lang="es-ES_tradnl" sz="1200" dirty="0" smtClean="0">
                <a:latin typeface="Georgia" pitchFamily="18" charset="0"/>
              </a:rPr>
              <a:t>Se realizarán talleres, mediante Brigadas de Conocimiento, para fortalecer el trabajo pedagógico, el conocimiento disciplinar y la armonización entre ambos</a:t>
            </a:r>
          </a:p>
          <a:p>
            <a:pPr marL="285750" indent="-285750" algn="just">
              <a:buFont typeface="Arial" pitchFamily="34" charset="0"/>
              <a:buChar char="•"/>
            </a:pPr>
            <a:r>
              <a:rPr lang="es-ES_tradnl" sz="1200" dirty="0" smtClean="0">
                <a:latin typeface="Georgia" pitchFamily="18" charset="0"/>
              </a:rPr>
              <a:t>Se desarrollarán 6 reuniones regionales para que los directores de plantel compartan sus experiencias para promover el trabajo colegiado docente.</a:t>
            </a:r>
          </a:p>
        </p:txBody>
      </p:sp>
      <p:sp>
        <p:nvSpPr>
          <p:cNvPr id="5" name="4 Rectángulo"/>
          <p:cNvSpPr/>
          <p:nvPr/>
        </p:nvSpPr>
        <p:spPr>
          <a:xfrm>
            <a:off x="154590" y="1268760"/>
            <a:ext cx="5351319" cy="276999"/>
          </a:xfrm>
          <a:prstGeom prst="rect">
            <a:avLst/>
          </a:prstGeom>
        </p:spPr>
        <p:txBody>
          <a:bodyPr wrap="square">
            <a:spAutoFit/>
          </a:bodyPr>
          <a:lstStyle/>
          <a:p>
            <a:pPr algn="just"/>
            <a:r>
              <a:rPr lang="es-MX" sz="1200" b="1" u="sng" dirty="0">
                <a:latin typeface="Georgia" pitchFamily="18" charset="0"/>
              </a:rPr>
              <a:t>Acciones </a:t>
            </a:r>
            <a:r>
              <a:rPr lang="es-MX" sz="1200" b="1" u="sng" dirty="0" smtClean="0">
                <a:latin typeface="Georgia" pitchFamily="18" charset="0"/>
              </a:rPr>
              <a:t>relevantes en 2013</a:t>
            </a:r>
            <a:endParaRPr lang="es-MX" sz="1200" b="1" u="sng" dirty="0">
              <a:latin typeface="Georgia" pitchFamily="18" charset="0"/>
            </a:endParaRPr>
          </a:p>
        </p:txBody>
      </p:sp>
      <p:sp>
        <p:nvSpPr>
          <p:cNvPr id="13" name="12 Rectángulo"/>
          <p:cNvSpPr/>
          <p:nvPr/>
        </p:nvSpPr>
        <p:spPr>
          <a:xfrm>
            <a:off x="107504" y="3327375"/>
            <a:ext cx="5351319" cy="276999"/>
          </a:xfrm>
          <a:prstGeom prst="rect">
            <a:avLst/>
          </a:prstGeom>
        </p:spPr>
        <p:txBody>
          <a:bodyPr wrap="square">
            <a:spAutoFit/>
          </a:bodyPr>
          <a:lstStyle/>
          <a:p>
            <a:pPr algn="just"/>
            <a:r>
              <a:rPr lang="es-MX" sz="1200" b="1" u="sng" dirty="0" smtClean="0">
                <a:latin typeface="Georgia" pitchFamily="18" charset="0"/>
              </a:rPr>
              <a:t> Resultados obtenidos en 2013</a:t>
            </a:r>
            <a:endParaRPr lang="es-MX" sz="1200" b="1" u="sng" dirty="0">
              <a:latin typeface="Georgia" pitchFamily="18" charset="0"/>
            </a:endParaRPr>
          </a:p>
        </p:txBody>
      </p:sp>
      <p:sp>
        <p:nvSpPr>
          <p:cNvPr id="14" name="13 Rectángulo"/>
          <p:cNvSpPr/>
          <p:nvPr/>
        </p:nvSpPr>
        <p:spPr>
          <a:xfrm>
            <a:off x="4685806" y="1054852"/>
            <a:ext cx="4572000" cy="276999"/>
          </a:xfrm>
          <a:prstGeom prst="rect">
            <a:avLst/>
          </a:prstGeom>
        </p:spPr>
        <p:txBody>
          <a:bodyPr wrap="square">
            <a:spAutoFit/>
          </a:bodyPr>
          <a:lstStyle/>
          <a:p>
            <a:pPr algn="just"/>
            <a:r>
              <a:rPr lang="es-MX" sz="1200" b="1" u="sng" dirty="0" smtClean="0">
                <a:latin typeface="Georgia" pitchFamily="18" charset="0"/>
              </a:rPr>
              <a:t> </a:t>
            </a:r>
            <a:r>
              <a:rPr lang="es-MX" sz="1200" b="1" u="sng" dirty="0">
                <a:latin typeface="Georgia" pitchFamily="18" charset="0"/>
              </a:rPr>
              <a:t>Acciones propuestas para </a:t>
            </a:r>
            <a:r>
              <a:rPr lang="es-MX" sz="1200" b="1" u="sng" dirty="0" smtClean="0">
                <a:latin typeface="Georgia" pitchFamily="18" charset="0"/>
              </a:rPr>
              <a:t>2014</a:t>
            </a:r>
            <a:endParaRPr lang="es-MX" sz="1200" b="1" u="sng" dirty="0">
              <a:latin typeface="Georgia" pitchFamily="18" charset="0"/>
            </a:endParaRPr>
          </a:p>
        </p:txBody>
      </p:sp>
      <p:sp>
        <p:nvSpPr>
          <p:cNvPr id="20" name="Rectángulo 19"/>
          <p:cNvSpPr/>
          <p:nvPr/>
        </p:nvSpPr>
        <p:spPr>
          <a:xfrm>
            <a:off x="174781" y="3660840"/>
            <a:ext cx="4273396" cy="2123658"/>
          </a:xfrm>
          <a:prstGeom prst="rect">
            <a:avLst/>
          </a:prstGeom>
          <a:ln>
            <a:noFill/>
          </a:ln>
        </p:spPr>
        <p:txBody>
          <a:bodyPr wrap="square">
            <a:spAutoFit/>
          </a:bodyPr>
          <a:lstStyle/>
          <a:p>
            <a:r>
              <a:rPr lang="es-MX" sz="1200" dirty="0" smtClean="0">
                <a:latin typeface="Georgia" pitchFamily="18" charset="0"/>
              </a:rPr>
              <a:t>En una encuesta a directores de plantel se identificó que: </a:t>
            </a:r>
          </a:p>
          <a:p>
            <a:pPr marL="285750" indent="-285750">
              <a:buFont typeface="Arial" pitchFamily="34" charset="0"/>
              <a:buChar char="•"/>
            </a:pPr>
            <a:r>
              <a:rPr lang="es-MX" sz="1200" dirty="0" smtClean="0">
                <a:latin typeface="Georgia" pitchFamily="18" charset="0"/>
              </a:rPr>
              <a:t>En 62.3% de los planteles se realiza trabajo colegiado docente mensualmente</a:t>
            </a:r>
          </a:p>
          <a:p>
            <a:pPr marL="285750" indent="-285750">
              <a:buFont typeface="Arial" pitchFamily="34" charset="0"/>
              <a:buChar char="•"/>
            </a:pPr>
            <a:r>
              <a:rPr lang="es-MX" sz="1200" dirty="0" smtClean="0">
                <a:latin typeface="Georgia" pitchFamily="18" charset="0"/>
              </a:rPr>
              <a:t>En 30.7% se realizan sesiones de planeación de clase con trabajo de pares</a:t>
            </a:r>
          </a:p>
          <a:p>
            <a:pPr marL="285750" indent="-285750">
              <a:buFont typeface="Arial" pitchFamily="34" charset="0"/>
              <a:buChar char="•"/>
            </a:pPr>
            <a:r>
              <a:rPr lang="es-MX" sz="1200" dirty="0" smtClean="0">
                <a:latin typeface="Georgia" pitchFamily="18" charset="0"/>
              </a:rPr>
              <a:t>En 22.9% se analizan los portafolios de evidencias de trabajo docente</a:t>
            </a:r>
          </a:p>
          <a:p>
            <a:pPr marL="285750" indent="-285750">
              <a:buFont typeface="Arial" pitchFamily="34" charset="0"/>
              <a:buChar char="•"/>
            </a:pPr>
            <a:r>
              <a:rPr lang="es-MX" sz="1200" dirty="0" smtClean="0">
                <a:latin typeface="Georgia" pitchFamily="18" charset="0"/>
              </a:rPr>
              <a:t>En 19.7% se impulsa la asistencia de docentes a cursos, diplomados o talleres </a:t>
            </a:r>
          </a:p>
          <a:p>
            <a:pPr marL="285750" indent="-285750">
              <a:buFont typeface="Arial" pitchFamily="34" charset="0"/>
              <a:buChar char="•"/>
            </a:pPr>
            <a:r>
              <a:rPr lang="es-MX" sz="1200" dirty="0" smtClean="0">
                <a:latin typeface="Georgia" pitchFamily="18" charset="0"/>
              </a:rPr>
              <a:t>En 16.3% se lleva a cabo observación del trabajo en aula por directores o por pares</a:t>
            </a:r>
          </a:p>
        </p:txBody>
      </p:sp>
    </p:spTree>
    <p:extLst>
      <p:ext uri="{BB962C8B-B14F-4D97-AF65-F5344CB8AC3E}">
        <p14:creationId xmlns:p14="http://schemas.microsoft.com/office/powerpoint/2010/main" val="183797751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6956" y="1251391"/>
            <a:ext cx="3960440" cy="2492990"/>
          </a:xfrm>
          <a:prstGeom prst="rect">
            <a:avLst/>
          </a:prstGeom>
        </p:spPr>
        <p:txBody>
          <a:bodyPr wrap="square">
            <a:spAutoFit/>
          </a:bodyPr>
          <a:lstStyle/>
          <a:p>
            <a:pPr algn="just"/>
            <a:r>
              <a:rPr lang="es-MX" sz="1200" b="1" u="sng" dirty="0" smtClean="0">
                <a:latin typeface="Georgia" pitchFamily="18" charset="0"/>
              </a:rPr>
              <a:t>Acciones relevantes en 2013</a:t>
            </a:r>
          </a:p>
          <a:p>
            <a:pPr algn="just"/>
            <a:endParaRPr lang="es-MX" sz="1200" dirty="0" smtClean="0">
              <a:latin typeface="Georgia" pitchFamily="18" charset="0"/>
            </a:endParaRPr>
          </a:p>
          <a:p>
            <a:pPr algn="just"/>
            <a:r>
              <a:rPr lang="es-MX" sz="1200" dirty="0" smtClean="0">
                <a:latin typeface="Georgia" pitchFamily="18" charset="0"/>
              </a:rPr>
              <a:t>Se desarrolló en 2013 </a:t>
            </a:r>
            <a:r>
              <a:rPr lang="es-MX" sz="1200" baseline="0" dirty="0" smtClean="0">
                <a:latin typeface="Georgia" pitchFamily="18" charset="0"/>
              </a:rPr>
              <a:t>una</a:t>
            </a:r>
            <a:r>
              <a:rPr lang="es-MX" sz="1200" dirty="0" smtClean="0">
                <a:latin typeface="Georgia" pitchFamily="18" charset="0"/>
              </a:rPr>
              <a:t> plataforma que brinda la posibilidad al estudiante de:</a:t>
            </a:r>
          </a:p>
          <a:p>
            <a:pPr marL="342900" indent="-342900" algn="just">
              <a:buFont typeface="+mj-lt"/>
              <a:buAutoNum type="arabicPeriod"/>
            </a:pPr>
            <a:endParaRPr lang="es-MX" sz="1200" dirty="0" smtClean="0">
              <a:solidFill>
                <a:prstClr val="black"/>
              </a:solidFill>
              <a:latin typeface="Georgia" pitchFamily="18" charset="0"/>
            </a:endParaRPr>
          </a:p>
          <a:p>
            <a:pPr marL="342900" indent="-342900" algn="just">
              <a:buFont typeface="+mj-lt"/>
              <a:buAutoNum type="arabicPeriod"/>
            </a:pPr>
            <a:r>
              <a:rPr lang="es-MX" sz="1200" dirty="0" smtClean="0">
                <a:solidFill>
                  <a:prstClr val="black"/>
                </a:solidFill>
                <a:latin typeface="Georgia" pitchFamily="18" charset="0"/>
              </a:rPr>
              <a:t>Identificar </a:t>
            </a:r>
            <a:r>
              <a:rPr lang="es-MX" sz="1200" dirty="0">
                <a:solidFill>
                  <a:prstClr val="black"/>
                </a:solidFill>
                <a:latin typeface="Georgia" pitchFamily="18" charset="0"/>
              </a:rPr>
              <a:t>y reproducir videos sobre temas referentes al mapa curricular del bachillerato general</a:t>
            </a:r>
          </a:p>
          <a:p>
            <a:pPr marL="342900" indent="-342900" algn="just">
              <a:buFont typeface="+mj-lt"/>
              <a:buAutoNum type="arabicPeriod"/>
            </a:pPr>
            <a:r>
              <a:rPr lang="es-MX" sz="1200" dirty="0">
                <a:solidFill>
                  <a:prstClr val="black"/>
                </a:solidFill>
                <a:latin typeface="Georgia" pitchFamily="18" charset="0"/>
              </a:rPr>
              <a:t>Tomar notas y guardar lecciones al crear una cuenta de usuario</a:t>
            </a:r>
          </a:p>
          <a:p>
            <a:pPr marL="342900" indent="-342900" algn="just">
              <a:buFont typeface="+mj-lt"/>
              <a:buAutoNum type="arabicPeriod"/>
            </a:pPr>
            <a:r>
              <a:rPr lang="es-MX" sz="1200" dirty="0">
                <a:solidFill>
                  <a:prstClr val="black"/>
                </a:solidFill>
                <a:latin typeface="Georgia" pitchFamily="18" charset="0"/>
              </a:rPr>
              <a:t>Hacer preguntas en un foro dirigido por tutores en línea, quienes podrán compartir materiales adicionales para complementar el aprendizaje.</a:t>
            </a:r>
          </a:p>
        </p:txBody>
      </p:sp>
      <p:sp>
        <p:nvSpPr>
          <p:cNvPr id="6" name="5 Rectángulo"/>
          <p:cNvSpPr/>
          <p:nvPr/>
        </p:nvSpPr>
        <p:spPr>
          <a:xfrm>
            <a:off x="395536" y="4239116"/>
            <a:ext cx="3744416" cy="1384995"/>
          </a:xfrm>
          <a:prstGeom prst="rect">
            <a:avLst/>
          </a:prstGeom>
        </p:spPr>
        <p:txBody>
          <a:bodyPr wrap="square">
            <a:spAutoFit/>
          </a:bodyPr>
          <a:lstStyle/>
          <a:p>
            <a:pPr algn="just" eaLnBrk="0" fontAlgn="base" hangingPunct="0">
              <a:spcBef>
                <a:spcPct val="0"/>
              </a:spcBef>
              <a:spcAft>
                <a:spcPct val="0"/>
              </a:spcAft>
            </a:pPr>
            <a:r>
              <a:rPr lang="es-MX" sz="1200" b="1" u="sng" dirty="0" smtClean="0">
                <a:solidFill>
                  <a:prstClr val="black"/>
                </a:solidFill>
                <a:latin typeface="Georgia" pitchFamily="18" charset="0"/>
              </a:rPr>
              <a:t>Resultados obtenidos en 2013</a:t>
            </a:r>
          </a:p>
          <a:p>
            <a:pPr algn="just" eaLnBrk="0" fontAlgn="base" hangingPunct="0">
              <a:spcBef>
                <a:spcPct val="0"/>
              </a:spcBef>
              <a:spcAft>
                <a:spcPct val="0"/>
              </a:spcAft>
            </a:pPr>
            <a:endParaRPr lang="es-MX" sz="1200" dirty="0" smtClean="0">
              <a:solidFill>
                <a:prstClr val="black"/>
              </a:solidFill>
              <a:latin typeface="Georgia" pitchFamily="18" charset="0"/>
            </a:endParaRPr>
          </a:p>
          <a:p>
            <a:pPr algn="just" eaLnBrk="0" fontAlgn="base" hangingPunct="0">
              <a:spcBef>
                <a:spcPct val="0"/>
              </a:spcBef>
              <a:spcAft>
                <a:spcPct val="0"/>
              </a:spcAft>
            </a:pPr>
            <a:r>
              <a:rPr lang="es-MX" sz="1200" dirty="0" smtClean="0">
                <a:solidFill>
                  <a:prstClr val="black"/>
                </a:solidFill>
                <a:latin typeface="Georgia" pitchFamily="18" charset="0"/>
              </a:rPr>
              <a:t>Se </a:t>
            </a:r>
            <a:r>
              <a:rPr lang="es-MX" sz="1200" dirty="0">
                <a:solidFill>
                  <a:prstClr val="black"/>
                </a:solidFill>
                <a:latin typeface="Georgia" pitchFamily="18" charset="0"/>
              </a:rPr>
              <a:t>tienen 5,264 lecciones, de las 64 materias del bachillerato general, que fueron seleccionados entre 18 mil videos por 980 académicos de 196 planteles. También se cuenta con los materiales producidos por Televisión Educativa para EMSAD.</a:t>
            </a:r>
          </a:p>
        </p:txBody>
      </p:sp>
      <p:sp>
        <p:nvSpPr>
          <p:cNvPr id="7" name="6 Rectángulo"/>
          <p:cNvSpPr/>
          <p:nvPr/>
        </p:nvSpPr>
        <p:spPr>
          <a:xfrm>
            <a:off x="107504" y="98629"/>
            <a:ext cx="8928992" cy="1077218"/>
          </a:xfrm>
          <a:prstGeom prst="rect">
            <a:avLst/>
          </a:prstGeom>
        </p:spPr>
        <p:txBody>
          <a:bodyPr wrap="square">
            <a:spAutoFit/>
          </a:bodyPr>
          <a:lstStyle/>
          <a:p>
            <a:pPr algn="ctr"/>
            <a:r>
              <a:rPr lang="es-MX" b="1" dirty="0" smtClean="0">
                <a:latin typeface="Georgia" pitchFamily="18" charset="0"/>
                <a:cs typeface="Aparajita" pitchFamily="34" charset="0"/>
              </a:rPr>
              <a:t>Estrategias de innovación educativa</a:t>
            </a:r>
            <a:r>
              <a:rPr lang="es-MX" sz="2000" b="1" dirty="0" smtClean="0">
                <a:latin typeface="Georgia" pitchFamily="18" charset="0"/>
                <a:cs typeface="Aparajita" pitchFamily="34" charset="0"/>
              </a:rPr>
              <a:t>. </a:t>
            </a:r>
            <a:br>
              <a:rPr lang="es-MX" sz="2000" b="1" dirty="0" smtClean="0">
                <a:latin typeface="Georgia" pitchFamily="18" charset="0"/>
                <a:cs typeface="Aparajita" pitchFamily="34" charset="0"/>
              </a:rPr>
            </a:br>
            <a:r>
              <a:rPr lang="es-MX" sz="2000" b="1" dirty="0" smtClean="0">
                <a:latin typeface="Georgia" pitchFamily="18" charset="0"/>
                <a:cs typeface="Aparajita" pitchFamily="34" charset="0"/>
              </a:rPr>
              <a:t>Plataforma para identificar y reproducir videos sobre temas del mapa curricular del bachillerato general</a:t>
            </a:r>
            <a:endParaRPr lang="es-MX" sz="2000" dirty="0"/>
          </a:p>
        </p:txBody>
      </p:sp>
      <p:pic>
        <p:nvPicPr>
          <p:cNvPr id="8" name="Imagen 12" descr="Captura de pantalla 2013-11-29 a la(s) 10.35.01.png"/>
          <p:cNvPicPr>
            <a:picLocks noChangeAspect="1"/>
          </p:cNvPicPr>
          <p:nvPr/>
        </p:nvPicPr>
        <p:blipFill rotWithShape="1">
          <a:blip r:embed="rId2" cstate="print">
            <a:extLst>
              <a:ext uri="{28A0092B-C50C-407E-A947-70E740481C1C}">
                <a14:useLocalDpi xmlns:a14="http://schemas.microsoft.com/office/drawing/2010/main" val="0"/>
              </a:ext>
            </a:extLst>
          </a:blip>
          <a:srcRect l="11904" t="16619" r="11332"/>
          <a:stretch/>
        </p:blipFill>
        <p:spPr>
          <a:xfrm>
            <a:off x="5253989" y="1585372"/>
            <a:ext cx="3352801" cy="2078794"/>
          </a:xfrm>
          <a:prstGeom prst="rect">
            <a:avLst/>
          </a:prstGeom>
          <a:effectLst>
            <a:outerShdw blurRad="50800" dist="38100" dir="2700000" algn="tl" rotWithShape="0">
              <a:srgbClr val="000000">
                <a:alpha val="43000"/>
              </a:srgbClr>
            </a:outerShdw>
          </a:effectLst>
        </p:spPr>
      </p:pic>
      <p:sp>
        <p:nvSpPr>
          <p:cNvPr id="9" name="8 Rectángulo"/>
          <p:cNvSpPr/>
          <p:nvPr/>
        </p:nvSpPr>
        <p:spPr>
          <a:xfrm>
            <a:off x="5030336" y="3820492"/>
            <a:ext cx="3816424" cy="2862322"/>
          </a:xfrm>
          <a:prstGeom prst="rect">
            <a:avLst/>
          </a:prstGeom>
        </p:spPr>
        <p:txBody>
          <a:bodyPr wrap="square">
            <a:spAutoFit/>
          </a:bodyPr>
          <a:lstStyle/>
          <a:p>
            <a:r>
              <a:rPr lang="es-MX" sz="1200" dirty="0" smtClean="0">
                <a:latin typeface="Georgia" pitchFamily="18" charset="0"/>
              </a:rPr>
              <a:t>Se pondrá en marcha y ampliará la funcionalidad del portal de videos.</a:t>
            </a:r>
          </a:p>
          <a:p>
            <a:endParaRPr lang="es-MX" sz="1200" dirty="0">
              <a:latin typeface="Georgia" pitchFamily="18" charset="0"/>
            </a:endParaRPr>
          </a:p>
          <a:p>
            <a:r>
              <a:rPr lang="es-MX" sz="1200" dirty="0" smtClean="0">
                <a:latin typeface="Georgia" pitchFamily="18" charset="0"/>
              </a:rPr>
              <a:t>Se fortalecerán los contenidos de la plataforma a través de una convocatoria a docentes de educación media superior para que compartan sus mejores prácticas docentes en video. </a:t>
            </a:r>
          </a:p>
          <a:p>
            <a:r>
              <a:rPr lang="es-MX" sz="1200" dirty="0" smtClean="0">
                <a:latin typeface="Georgia" pitchFamily="18" charset="0"/>
              </a:rPr>
              <a:t> </a:t>
            </a:r>
          </a:p>
          <a:p>
            <a:r>
              <a:rPr lang="es-MX" sz="1200" dirty="0" smtClean="0">
                <a:latin typeface="Georgia" pitchFamily="18" charset="0"/>
              </a:rPr>
              <a:t>Se le adicionarán a la plataforma componentes de autoevaluación de cada materia. </a:t>
            </a:r>
          </a:p>
          <a:p>
            <a:endParaRPr lang="es-MX" sz="1200" dirty="0">
              <a:latin typeface="Georgia" pitchFamily="18" charset="0"/>
            </a:endParaRPr>
          </a:p>
          <a:p>
            <a:r>
              <a:rPr lang="es-ES" sz="1200" dirty="0" smtClean="0">
                <a:latin typeface="Georgia" pitchFamily="18" charset="0"/>
              </a:rPr>
              <a:t>Se realizará el lanzamiento y se promoverá el uso de la plataforma a nivel nacional.</a:t>
            </a:r>
          </a:p>
          <a:p>
            <a:endParaRPr lang="es-MX" sz="1200" dirty="0" smtClean="0">
              <a:latin typeface="Georgia" pitchFamily="18" charset="0"/>
            </a:endParaRPr>
          </a:p>
          <a:p>
            <a:endParaRPr lang="es-MX" sz="1200" dirty="0" smtClean="0">
              <a:latin typeface="Georgia" pitchFamily="18" charset="0"/>
            </a:endParaRPr>
          </a:p>
        </p:txBody>
      </p:sp>
      <p:sp>
        <p:nvSpPr>
          <p:cNvPr id="2" name="1 Rectángulo"/>
          <p:cNvSpPr/>
          <p:nvPr/>
        </p:nvSpPr>
        <p:spPr>
          <a:xfrm>
            <a:off x="5169732" y="1259974"/>
            <a:ext cx="2629246" cy="276999"/>
          </a:xfrm>
          <a:prstGeom prst="rect">
            <a:avLst/>
          </a:prstGeom>
        </p:spPr>
        <p:txBody>
          <a:bodyPr wrap="none">
            <a:spAutoFit/>
          </a:bodyPr>
          <a:lstStyle/>
          <a:p>
            <a:r>
              <a:rPr lang="es-MX" sz="1200" b="1" u="sng" dirty="0">
                <a:latin typeface="Georgia" pitchFamily="18" charset="0"/>
              </a:rPr>
              <a:t>Acciones propuestas para 2014</a:t>
            </a:r>
          </a:p>
        </p:txBody>
      </p:sp>
    </p:spTree>
    <p:extLst>
      <p:ext uri="{BB962C8B-B14F-4D97-AF65-F5344CB8AC3E}">
        <p14:creationId xmlns:p14="http://schemas.microsoft.com/office/powerpoint/2010/main" val="2856573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852936"/>
            <a:ext cx="8568952" cy="2016224"/>
          </a:xfrm>
        </p:spPr>
        <p:txBody>
          <a:bodyPr/>
          <a:lstStyle/>
          <a:p>
            <a:r>
              <a:rPr lang="es-ES" b="1" dirty="0" smtClean="0">
                <a:ea typeface="Tahoma" pitchFamily="34" charset="0"/>
                <a:cs typeface="Arabic Typesetting" pitchFamily="66" charset="-78"/>
              </a:rPr>
              <a:t/>
            </a:r>
            <a:br>
              <a:rPr lang="es-ES" b="1" dirty="0" smtClean="0">
                <a:ea typeface="Tahoma" pitchFamily="34" charset="0"/>
                <a:cs typeface="Arabic Typesetting" pitchFamily="66" charset="-78"/>
              </a:rPr>
            </a:br>
            <a:endParaRPr lang="es-ES" b="1" dirty="0">
              <a:ea typeface="Tahoma" pitchFamily="34" charset="0"/>
              <a:cs typeface="Arabic Typesetting" pitchFamily="66" charset="-78"/>
            </a:endParaRPr>
          </a:p>
        </p:txBody>
      </p:sp>
      <p:sp>
        <p:nvSpPr>
          <p:cNvPr id="3" name="CuadroTexto 2"/>
          <p:cNvSpPr txBox="1"/>
          <p:nvPr/>
        </p:nvSpPr>
        <p:spPr>
          <a:xfrm>
            <a:off x="35496" y="44624"/>
            <a:ext cx="9143999" cy="769441"/>
          </a:xfrm>
          <a:prstGeom prst="rect">
            <a:avLst/>
          </a:prstGeom>
          <a:noFill/>
        </p:spPr>
        <p:txBody>
          <a:bodyPr wrap="square" rtlCol="0">
            <a:spAutoFit/>
          </a:bodyPr>
          <a:lstStyle/>
          <a:p>
            <a:pPr algn="ctr"/>
            <a:r>
              <a:rPr lang="es-MX" sz="2400" b="1" dirty="0" smtClean="0">
                <a:latin typeface="Georgia" panose="02040502050405020303" pitchFamily="18" charset="0"/>
              </a:rPr>
              <a:t>Estrategias de innovación educativa. </a:t>
            </a:r>
          </a:p>
          <a:p>
            <a:pPr algn="ctr"/>
            <a:r>
              <a:rPr lang="es-MX" sz="2000" b="1" dirty="0" smtClean="0">
                <a:latin typeface="Georgia" panose="02040502050405020303" pitchFamily="18" charset="0"/>
              </a:rPr>
              <a:t>Impulsar la educación media superior a distancia</a:t>
            </a:r>
            <a:endParaRPr lang="es-MX" sz="2000" b="1" dirty="0">
              <a:latin typeface="Georgia" panose="02040502050405020303" pitchFamily="18" charset="0"/>
            </a:endParaRPr>
          </a:p>
        </p:txBody>
      </p:sp>
      <p:sp>
        <p:nvSpPr>
          <p:cNvPr id="9" name="Rectangle 2"/>
          <p:cNvSpPr txBox="1">
            <a:spLocks noChangeArrowheads="1"/>
          </p:cNvSpPr>
          <p:nvPr/>
        </p:nvSpPr>
        <p:spPr bwMode="auto">
          <a:xfrm>
            <a:off x="2168030" y="1268760"/>
            <a:ext cx="6652442" cy="55446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a:lstStyle>
          <a:p>
            <a:pPr algn="just"/>
            <a:r>
              <a:rPr lang="es-ES_tradnl" sz="1400" dirty="0" smtClean="0"/>
              <a:t>Se </a:t>
            </a:r>
            <a:r>
              <a:rPr lang="es-ES_tradnl" sz="1400" dirty="0"/>
              <a:t>pretende la creación de un nuevo servicio educativo basado en el uso intensivo de las </a:t>
            </a:r>
            <a:r>
              <a:rPr lang="es-ES_tradnl" sz="1400" dirty="0" err="1" smtClean="0"/>
              <a:t>TICs</a:t>
            </a:r>
            <a:r>
              <a:rPr lang="es-ES_tradnl" sz="1400" dirty="0" smtClean="0"/>
              <a:t> para contribuir al cumplimiento </a:t>
            </a:r>
            <a:r>
              <a:rPr lang="es-ES_tradnl" sz="1400" dirty="0"/>
              <a:t>de la obligatoriedad del Estado de brindar servicios educativos del nivel medio superior </a:t>
            </a:r>
            <a:r>
              <a:rPr lang="es-ES_tradnl" sz="1400" dirty="0" smtClean="0"/>
              <a:t>de calidad a </a:t>
            </a:r>
            <a:r>
              <a:rPr lang="es-ES_tradnl" sz="1400" dirty="0"/>
              <a:t>quienes lo soliciten,  así como </a:t>
            </a:r>
            <a:r>
              <a:rPr lang="es-ES_tradnl" sz="1400" dirty="0" smtClean="0"/>
              <a:t>ampliar la cobertura para garantizar la universalización de este nivel educativo. </a:t>
            </a:r>
            <a:endParaRPr lang="es-MX" sz="1400" dirty="0"/>
          </a:p>
          <a:p>
            <a:pPr algn="just"/>
            <a:endParaRPr lang="es-ES_tradnl" sz="1400" dirty="0"/>
          </a:p>
          <a:p>
            <a:pPr algn="just"/>
            <a:r>
              <a:rPr lang="es-ES_tradnl" sz="1400" dirty="0"/>
              <a:t>Entre las acciones a realizar destacan</a:t>
            </a:r>
            <a:r>
              <a:rPr lang="es-ES_tradnl" sz="1400" dirty="0" smtClean="0"/>
              <a:t>: </a:t>
            </a:r>
          </a:p>
          <a:p>
            <a:pPr algn="just"/>
            <a:endParaRPr lang="es-ES_tradnl" sz="1400" dirty="0"/>
          </a:p>
          <a:p>
            <a:pPr marL="285750" indent="-285750" algn="just">
              <a:buFont typeface="Arial" pitchFamily="34" charset="0"/>
              <a:buChar char="•"/>
            </a:pPr>
            <a:r>
              <a:rPr lang="es-MX" sz="1400" dirty="0" smtClean="0"/>
              <a:t>El desarrollo del </a:t>
            </a:r>
            <a:r>
              <a:rPr lang="es-MX" sz="1400" dirty="0"/>
              <a:t>modelo de atención a distancia que considere las características de la tecnología y su adecuación al entorno educativo (incluida la capacitación de maestros y el desarrollo de software) </a:t>
            </a:r>
          </a:p>
          <a:p>
            <a:pPr marL="285750" indent="-285750" algn="just">
              <a:buFont typeface="Arial" pitchFamily="34" charset="0"/>
              <a:buChar char="•"/>
            </a:pPr>
            <a:endParaRPr lang="es-MX" sz="1400" dirty="0" smtClean="0"/>
          </a:p>
          <a:p>
            <a:pPr marL="285750" indent="-285750" algn="just">
              <a:buFont typeface="Arial" pitchFamily="34" charset="0"/>
              <a:buChar char="•"/>
            </a:pPr>
            <a:r>
              <a:rPr lang="es-MX" sz="1400" dirty="0" smtClean="0"/>
              <a:t>El </a:t>
            </a:r>
            <a:r>
              <a:rPr lang="es-MX" sz="1400" dirty="0"/>
              <a:t>diseño del esquema de operación</a:t>
            </a:r>
          </a:p>
          <a:p>
            <a:pPr marL="285750" indent="-285750" algn="just">
              <a:buFont typeface="Arial" pitchFamily="34" charset="0"/>
              <a:buChar char="•"/>
            </a:pPr>
            <a:endParaRPr lang="es-MX" sz="1400" dirty="0" smtClean="0"/>
          </a:p>
          <a:p>
            <a:pPr marL="285750" indent="-285750" algn="just">
              <a:buFont typeface="Arial" pitchFamily="34" charset="0"/>
              <a:buChar char="•"/>
            </a:pPr>
            <a:r>
              <a:rPr lang="es-MX" sz="1400" dirty="0" smtClean="0"/>
              <a:t>El diseño </a:t>
            </a:r>
            <a:r>
              <a:rPr lang="es-MX" sz="1400" dirty="0"/>
              <a:t>y definición del sitio de alojamiento.</a:t>
            </a:r>
          </a:p>
          <a:p>
            <a:pPr marL="285750" indent="-285750" algn="just">
              <a:buFont typeface="Arial" pitchFamily="34" charset="0"/>
              <a:buChar char="•"/>
            </a:pPr>
            <a:endParaRPr lang="es-MX" sz="1400" dirty="0" smtClean="0"/>
          </a:p>
          <a:p>
            <a:pPr marL="285750" indent="-285750" algn="just">
              <a:buFont typeface="Arial" pitchFamily="34" charset="0"/>
              <a:buChar char="•"/>
            </a:pPr>
            <a:r>
              <a:rPr lang="es-MX" sz="1400" dirty="0" smtClean="0"/>
              <a:t>El </a:t>
            </a:r>
            <a:r>
              <a:rPr lang="es-MX" sz="1400" dirty="0"/>
              <a:t>diseño y elaboración del plan y programas de estudios.</a:t>
            </a:r>
          </a:p>
          <a:p>
            <a:pPr marL="285750" indent="-285750" algn="just">
              <a:buFont typeface="Arial" pitchFamily="34" charset="0"/>
              <a:buChar char="•"/>
            </a:pPr>
            <a:endParaRPr lang="es-MX" sz="1400" dirty="0" smtClean="0"/>
          </a:p>
          <a:p>
            <a:pPr marL="285750" indent="-285750" algn="just">
              <a:buFont typeface="Arial" pitchFamily="34" charset="0"/>
              <a:buChar char="•"/>
            </a:pPr>
            <a:r>
              <a:rPr lang="es-MX" sz="1400" dirty="0" smtClean="0"/>
              <a:t>El </a:t>
            </a:r>
            <a:r>
              <a:rPr lang="es-MX" sz="1400" dirty="0"/>
              <a:t>diseño y elaboración de los materiales didácticos digitales e impresos.</a:t>
            </a:r>
          </a:p>
          <a:p>
            <a:pPr marL="285750" indent="-285750" algn="just">
              <a:buFont typeface="Arial" pitchFamily="34" charset="0"/>
              <a:buChar char="•"/>
            </a:pPr>
            <a:endParaRPr lang="es-ES_tradnl" sz="1400" dirty="0" smtClean="0"/>
          </a:p>
          <a:p>
            <a:pPr marL="285750" indent="-285750" algn="just">
              <a:buFont typeface="Arial" pitchFamily="34" charset="0"/>
              <a:buChar char="•"/>
            </a:pPr>
            <a:r>
              <a:rPr lang="es-ES_tradnl" sz="1400" dirty="0" smtClean="0"/>
              <a:t>La definición de perfiles y la contratación y capacitación del personal </a:t>
            </a:r>
            <a:r>
              <a:rPr lang="es-ES_tradnl" sz="1400" dirty="0"/>
              <a:t>docente y de apoyo técnico y administrativo.</a:t>
            </a:r>
            <a:endParaRPr lang="es-MX" sz="1400" dirty="0"/>
          </a:p>
          <a:p>
            <a:pPr marL="285750" indent="-285750" algn="l">
              <a:buFont typeface="Arial" panose="020B0604020202020204" pitchFamily="34" charset="0"/>
              <a:buChar char="•"/>
              <a:tabLst>
                <a:tab pos="4757738" algn="l"/>
              </a:tabLst>
            </a:pPr>
            <a:endParaRPr lang="es-MX" sz="1400" dirty="0"/>
          </a:p>
        </p:txBody>
      </p:sp>
      <p:sp>
        <p:nvSpPr>
          <p:cNvPr id="17" name="computr3"/>
          <p:cNvSpPr>
            <a:spLocks noEditPoints="1" noChangeArrowheads="1"/>
          </p:cNvSpPr>
          <p:nvPr/>
        </p:nvSpPr>
        <p:spPr bwMode="auto">
          <a:xfrm>
            <a:off x="353722" y="2250068"/>
            <a:ext cx="803707" cy="330056"/>
          </a:xfrm>
          <a:custGeom>
            <a:avLst/>
            <a:gdLst>
              <a:gd name="T0" fmla="*/ 0 w 21600"/>
              <a:gd name="T1" fmla="*/ 207963 h 21600"/>
              <a:gd name="T2" fmla="*/ 278606 w 21600"/>
              <a:gd name="T3" fmla="*/ 0 h 21600"/>
              <a:gd name="T4" fmla="*/ 278606 w 21600"/>
              <a:gd name="T5" fmla="*/ 415925 h 21600"/>
              <a:gd name="T6" fmla="*/ 467826 w 21600"/>
              <a:gd name="T7" fmla="*/ 207963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s-MX"/>
          </a:p>
        </p:txBody>
      </p:sp>
      <p:pic>
        <p:nvPicPr>
          <p:cNvPr id="18"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698" y="3010450"/>
            <a:ext cx="567862" cy="60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computr3"/>
          <p:cNvSpPr>
            <a:spLocks noEditPoints="1" noChangeArrowheads="1"/>
          </p:cNvSpPr>
          <p:nvPr/>
        </p:nvSpPr>
        <p:spPr bwMode="auto">
          <a:xfrm>
            <a:off x="342900" y="3908271"/>
            <a:ext cx="803708" cy="330056"/>
          </a:xfrm>
          <a:custGeom>
            <a:avLst/>
            <a:gdLst>
              <a:gd name="T0" fmla="*/ 0 w 21600"/>
              <a:gd name="T1" fmla="*/ 207963 h 21600"/>
              <a:gd name="T2" fmla="*/ 278607 w 21600"/>
              <a:gd name="T3" fmla="*/ 0 h 21600"/>
              <a:gd name="T4" fmla="*/ 278607 w 21600"/>
              <a:gd name="T5" fmla="*/ 415925 h 21600"/>
              <a:gd name="T6" fmla="*/ 467827 w 21600"/>
              <a:gd name="T7" fmla="*/ 207963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s-MX"/>
          </a:p>
        </p:txBody>
      </p:sp>
      <p:pic>
        <p:nvPicPr>
          <p:cNvPr id="20"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875" y="4538029"/>
            <a:ext cx="567862" cy="60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computr3"/>
          <p:cNvSpPr>
            <a:spLocks noEditPoints="1" noChangeArrowheads="1"/>
          </p:cNvSpPr>
          <p:nvPr/>
        </p:nvSpPr>
        <p:spPr bwMode="auto">
          <a:xfrm>
            <a:off x="1219062" y="2235990"/>
            <a:ext cx="803707" cy="330056"/>
          </a:xfrm>
          <a:custGeom>
            <a:avLst/>
            <a:gdLst>
              <a:gd name="T0" fmla="*/ 0 w 21600"/>
              <a:gd name="T1" fmla="*/ 207963 h 21600"/>
              <a:gd name="T2" fmla="*/ 278606 w 21600"/>
              <a:gd name="T3" fmla="*/ 0 h 21600"/>
              <a:gd name="T4" fmla="*/ 278606 w 21600"/>
              <a:gd name="T5" fmla="*/ 415925 h 21600"/>
              <a:gd name="T6" fmla="*/ 467826 w 21600"/>
              <a:gd name="T7" fmla="*/ 207963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s-MX"/>
          </a:p>
        </p:txBody>
      </p:sp>
      <p:pic>
        <p:nvPicPr>
          <p:cNvPr id="25"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3038" y="2988208"/>
            <a:ext cx="567862" cy="60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computr3"/>
          <p:cNvSpPr>
            <a:spLocks noEditPoints="1" noChangeArrowheads="1"/>
          </p:cNvSpPr>
          <p:nvPr/>
        </p:nvSpPr>
        <p:spPr bwMode="auto">
          <a:xfrm>
            <a:off x="1198994" y="3895785"/>
            <a:ext cx="803707" cy="330056"/>
          </a:xfrm>
          <a:custGeom>
            <a:avLst/>
            <a:gdLst>
              <a:gd name="T0" fmla="*/ 0 w 21600"/>
              <a:gd name="T1" fmla="*/ 207963 h 21600"/>
              <a:gd name="T2" fmla="*/ 278606 w 21600"/>
              <a:gd name="T3" fmla="*/ 0 h 21600"/>
              <a:gd name="T4" fmla="*/ 278606 w 21600"/>
              <a:gd name="T5" fmla="*/ 415925 h 21600"/>
              <a:gd name="T6" fmla="*/ 467826 w 21600"/>
              <a:gd name="T7" fmla="*/ 207963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s-MX"/>
          </a:p>
        </p:txBody>
      </p:sp>
      <p:pic>
        <p:nvPicPr>
          <p:cNvPr id="27"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716" y="4539845"/>
            <a:ext cx="567862" cy="60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computr3"/>
          <p:cNvSpPr>
            <a:spLocks noEditPoints="1" noChangeArrowheads="1"/>
          </p:cNvSpPr>
          <p:nvPr/>
        </p:nvSpPr>
        <p:spPr bwMode="auto">
          <a:xfrm>
            <a:off x="248335" y="5325716"/>
            <a:ext cx="803708" cy="330056"/>
          </a:xfrm>
          <a:custGeom>
            <a:avLst/>
            <a:gdLst>
              <a:gd name="T0" fmla="*/ 0 w 21600"/>
              <a:gd name="T1" fmla="*/ 207963 h 21600"/>
              <a:gd name="T2" fmla="*/ 278607 w 21600"/>
              <a:gd name="T3" fmla="*/ 0 h 21600"/>
              <a:gd name="T4" fmla="*/ 278607 w 21600"/>
              <a:gd name="T5" fmla="*/ 415925 h 21600"/>
              <a:gd name="T6" fmla="*/ 467827 w 21600"/>
              <a:gd name="T7" fmla="*/ 207963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s-MX"/>
          </a:p>
        </p:txBody>
      </p:sp>
      <p:sp>
        <p:nvSpPr>
          <p:cNvPr id="32" name="computr3"/>
          <p:cNvSpPr>
            <a:spLocks noEditPoints="1" noChangeArrowheads="1"/>
          </p:cNvSpPr>
          <p:nvPr/>
        </p:nvSpPr>
        <p:spPr bwMode="auto">
          <a:xfrm>
            <a:off x="1042987" y="5301224"/>
            <a:ext cx="803708" cy="330056"/>
          </a:xfrm>
          <a:custGeom>
            <a:avLst/>
            <a:gdLst>
              <a:gd name="T0" fmla="*/ 0 w 21600"/>
              <a:gd name="T1" fmla="*/ 207963 h 21600"/>
              <a:gd name="T2" fmla="*/ 278607 w 21600"/>
              <a:gd name="T3" fmla="*/ 0 h 21600"/>
              <a:gd name="T4" fmla="*/ 278607 w 21600"/>
              <a:gd name="T5" fmla="*/ 415925 h 21600"/>
              <a:gd name="T6" fmla="*/ 467827 w 21600"/>
              <a:gd name="T7" fmla="*/ 207963 h 21600"/>
              <a:gd name="T8" fmla="*/ 0 60000 65536"/>
              <a:gd name="T9" fmla="*/ 0 60000 65536"/>
              <a:gd name="T10" fmla="*/ 0 60000 65536"/>
              <a:gd name="T11" fmla="*/ 0 60000 65536"/>
              <a:gd name="T12" fmla="*/ 7811 w 21600"/>
              <a:gd name="T13" fmla="*/ 2584 h 21600"/>
              <a:gd name="T14" fmla="*/ 16359 w 21600"/>
              <a:gd name="T15" fmla="*/ 11764 h 21600"/>
            </a:gdLst>
            <a:ahLst/>
            <a:cxnLst>
              <a:cxn ang="T8">
                <a:pos x="T0" y="T1"/>
              </a:cxn>
              <a:cxn ang="T9">
                <a:pos x="T2" y="T3"/>
              </a:cxn>
              <a:cxn ang="T10">
                <a:pos x="T4" y="T5"/>
              </a:cxn>
              <a:cxn ang="T11">
                <a:pos x="T6" y="T7"/>
              </a:cxn>
            </a:cxnLst>
            <a:rect l="T12" t="T13" r="T14" b="T15"/>
            <a:pathLst>
              <a:path w="21600" h="21600" extrusionOk="0">
                <a:moveTo>
                  <a:pt x="18250" y="17743"/>
                </a:moveTo>
                <a:lnTo>
                  <a:pt x="17557" y="16971"/>
                </a:lnTo>
                <a:lnTo>
                  <a:pt x="5429" y="16971"/>
                </a:lnTo>
                <a:lnTo>
                  <a:pt x="4736" y="17743"/>
                </a:lnTo>
                <a:lnTo>
                  <a:pt x="18250" y="17743"/>
                </a:lnTo>
                <a:close/>
              </a:path>
              <a:path w="21600" h="21600" extrusionOk="0">
                <a:moveTo>
                  <a:pt x="18250" y="17743"/>
                </a:moveTo>
                <a:moveTo>
                  <a:pt x="19405" y="19131"/>
                </a:moveTo>
                <a:lnTo>
                  <a:pt x="18712" y="18360"/>
                </a:lnTo>
                <a:lnTo>
                  <a:pt x="4274" y="18360"/>
                </a:lnTo>
                <a:lnTo>
                  <a:pt x="3581" y="19131"/>
                </a:lnTo>
                <a:lnTo>
                  <a:pt x="19405" y="19131"/>
                </a:lnTo>
                <a:close/>
              </a:path>
              <a:path w="21600" h="21600" extrusionOk="0">
                <a:moveTo>
                  <a:pt x="19405" y="19131"/>
                </a:moveTo>
                <a:moveTo>
                  <a:pt x="20560" y="20520"/>
                </a:moveTo>
                <a:lnTo>
                  <a:pt x="19867" y="19749"/>
                </a:lnTo>
                <a:lnTo>
                  <a:pt x="3119" y="19749"/>
                </a:lnTo>
                <a:lnTo>
                  <a:pt x="2426" y="20520"/>
                </a:lnTo>
                <a:lnTo>
                  <a:pt x="20560" y="20520"/>
                </a:lnTo>
                <a:close/>
              </a:path>
              <a:path w="21600" h="21600" extrusionOk="0">
                <a:moveTo>
                  <a:pt x="20560" y="20520"/>
                </a:moveTo>
                <a:moveTo>
                  <a:pt x="4620" y="16971"/>
                </a:moveTo>
                <a:lnTo>
                  <a:pt x="5313" y="16200"/>
                </a:lnTo>
                <a:lnTo>
                  <a:pt x="7624" y="16200"/>
                </a:lnTo>
                <a:lnTo>
                  <a:pt x="7624" y="14194"/>
                </a:lnTo>
                <a:lnTo>
                  <a:pt x="5891" y="14194"/>
                </a:lnTo>
                <a:lnTo>
                  <a:pt x="5891" y="0"/>
                </a:lnTo>
                <a:lnTo>
                  <a:pt x="12013" y="0"/>
                </a:lnTo>
                <a:lnTo>
                  <a:pt x="18135" y="0"/>
                </a:lnTo>
                <a:lnTo>
                  <a:pt x="18135" y="10800"/>
                </a:lnTo>
                <a:lnTo>
                  <a:pt x="18135" y="14194"/>
                </a:lnTo>
                <a:lnTo>
                  <a:pt x="16402" y="14194"/>
                </a:lnTo>
                <a:lnTo>
                  <a:pt x="16402" y="16200"/>
                </a:lnTo>
                <a:lnTo>
                  <a:pt x="17788" y="16200"/>
                </a:lnTo>
                <a:lnTo>
                  <a:pt x="19059" y="17743"/>
                </a:lnTo>
                <a:lnTo>
                  <a:pt x="21022" y="19903"/>
                </a:lnTo>
                <a:lnTo>
                  <a:pt x="21253" y="20057"/>
                </a:lnTo>
                <a:lnTo>
                  <a:pt x="21369" y="20366"/>
                </a:lnTo>
                <a:lnTo>
                  <a:pt x="21600" y="20674"/>
                </a:lnTo>
                <a:lnTo>
                  <a:pt x="21600" y="20829"/>
                </a:lnTo>
                <a:lnTo>
                  <a:pt x="21600" y="20983"/>
                </a:lnTo>
                <a:lnTo>
                  <a:pt x="21600" y="21137"/>
                </a:lnTo>
                <a:lnTo>
                  <a:pt x="21600" y="21291"/>
                </a:lnTo>
                <a:lnTo>
                  <a:pt x="21484" y="21446"/>
                </a:lnTo>
                <a:lnTo>
                  <a:pt x="21369" y="21446"/>
                </a:lnTo>
                <a:lnTo>
                  <a:pt x="21138" y="21600"/>
                </a:lnTo>
                <a:lnTo>
                  <a:pt x="21022" y="21600"/>
                </a:lnTo>
                <a:lnTo>
                  <a:pt x="10973" y="21600"/>
                </a:lnTo>
                <a:lnTo>
                  <a:pt x="2079" y="21600"/>
                </a:lnTo>
                <a:lnTo>
                  <a:pt x="1848" y="21600"/>
                </a:lnTo>
                <a:lnTo>
                  <a:pt x="1733" y="21446"/>
                </a:lnTo>
                <a:lnTo>
                  <a:pt x="1617" y="21446"/>
                </a:lnTo>
                <a:lnTo>
                  <a:pt x="1502" y="21291"/>
                </a:lnTo>
                <a:lnTo>
                  <a:pt x="1386" y="21291"/>
                </a:lnTo>
                <a:lnTo>
                  <a:pt x="1386" y="21137"/>
                </a:lnTo>
                <a:lnTo>
                  <a:pt x="1386" y="20983"/>
                </a:lnTo>
                <a:lnTo>
                  <a:pt x="1386" y="20829"/>
                </a:lnTo>
                <a:lnTo>
                  <a:pt x="1502" y="20674"/>
                </a:lnTo>
                <a:lnTo>
                  <a:pt x="1617" y="20366"/>
                </a:lnTo>
                <a:lnTo>
                  <a:pt x="1733" y="20057"/>
                </a:lnTo>
                <a:lnTo>
                  <a:pt x="1964" y="19903"/>
                </a:lnTo>
                <a:lnTo>
                  <a:pt x="0" y="19903"/>
                </a:lnTo>
                <a:lnTo>
                  <a:pt x="0" y="10800"/>
                </a:lnTo>
                <a:lnTo>
                  <a:pt x="0" y="2777"/>
                </a:lnTo>
                <a:lnTo>
                  <a:pt x="4620" y="2777"/>
                </a:lnTo>
                <a:lnTo>
                  <a:pt x="4620" y="16971"/>
                </a:lnTo>
                <a:moveTo>
                  <a:pt x="4620" y="16971"/>
                </a:moveTo>
                <a:moveTo>
                  <a:pt x="4620" y="16971"/>
                </a:moveTo>
                <a:lnTo>
                  <a:pt x="4158" y="17434"/>
                </a:lnTo>
                <a:lnTo>
                  <a:pt x="2541" y="19286"/>
                </a:lnTo>
                <a:lnTo>
                  <a:pt x="1964" y="19903"/>
                </a:lnTo>
                <a:lnTo>
                  <a:pt x="4620" y="16971"/>
                </a:lnTo>
                <a:close/>
              </a:path>
              <a:path w="21600" h="21600" extrusionOk="0">
                <a:moveTo>
                  <a:pt x="7624" y="2314"/>
                </a:moveTo>
                <a:moveTo>
                  <a:pt x="16402" y="2314"/>
                </a:moveTo>
                <a:lnTo>
                  <a:pt x="16402" y="11880"/>
                </a:lnTo>
                <a:lnTo>
                  <a:pt x="7624" y="11880"/>
                </a:lnTo>
                <a:lnTo>
                  <a:pt x="7624" y="2314"/>
                </a:lnTo>
                <a:close/>
              </a:path>
              <a:path w="21600" h="21600" extrusionOk="0">
                <a:moveTo>
                  <a:pt x="578" y="4011"/>
                </a:moveTo>
                <a:moveTo>
                  <a:pt x="4043" y="4011"/>
                </a:moveTo>
                <a:lnTo>
                  <a:pt x="4043" y="4320"/>
                </a:lnTo>
                <a:lnTo>
                  <a:pt x="578" y="4320"/>
                </a:lnTo>
                <a:lnTo>
                  <a:pt x="578" y="4011"/>
                </a:lnTo>
                <a:close/>
                <a:moveTo>
                  <a:pt x="7624" y="14194"/>
                </a:moveTo>
                <a:lnTo>
                  <a:pt x="16402" y="14194"/>
                </a:lnTo>
                <a:lnTo>
                  <a:pt x="16402" y="16200"/>
                </a:lnTo>
                <a:lnTo>
                  <a:pt x="7624" y="16200"/>
                </a:lnTo>
              </a:path>
            </a:pathLst>
          </a:custGeom>
          <a:solidFill>
            <a:srgbClr val="FFFFCC"/>
          </a:solidFill>
          <a:ln w="9525">
            <a:solidFill>
              <a:srgbClr val="000000"/>
            </a:solidFill>
            <a:miter lim="800000"/>
            <a:headEnd/>
            <a:tailEnd/>
          </a:ln>
        </p:spPr>
        <p:txBody>
          <a:bodyPr/>
          <a:lstStyle/>
          <a:p>
            <a:endParaRPr lang="es-MX"/>
          </a:p>
        </p:txBody>
      </p:sp>
      <p:pic>
        <p:nvPicPr>
          <p:cNvPr id="16"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54" y="1383098"/>
            <a:ext cx="567862" cy="602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3994" y="1377184"/>
            <a:ext cx="567862" cy="60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6401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928992" cy="908720"/>
          </a:xfrm>
        </p:spPr>
        <p:txBody>
          <a:bodyPr>
            <a:noAutofit/>
          </a:bodyPr>
          <a:lstStyle/>
          <a:p>
            <a:r>
              <a:rPr lang="es-MX" sz="2400" b="1" dirty="0" smtClean="0">
                <a:latin typeface="Georgia" panose="02040502050405020303" pitchFamily="18" charset="0"/>
              </a:rPr>
              <a:t>Estrategias de desarrollo institucional. </a:t>
            </a:r>
            <a:br>
              <a:rPr lang="es-MX" sz="2400" b="1" dirty="0" smtClean="0">
                <a:latin typeface="Georgia" panose="02040502050405020303" pitchFamily="18" charset="0"/>
              </a:rPr>
            </a:br>
            <a:r>
              <a:rPr lang="es-MX" sz="1600" b="1" dirty="0" smtClean="0">
                <a:latin typeface="Georgia" panose="02040502050405020303" pitchFamily="18" charset="0"/>
              </a:rPr>
              <a:t>Impulsar </a:t>
            </a:r>
            <a:r>
              <a:rPr lang="es-MX" sz="1600" b="1" dirty="0">
                <a:latin typeface="Georgia" panose="02040502050405020303" pitchFamily="18" charset="0"/>
              </a:rPr>
              <a:t>la reforma educativa y las distintas tareas que implica su implementación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340303364"/>
              </p:ext>
            </p:extLst>
          </p:nvPr>
        </p:nvGraphicFramePr>
        <p:xfrm>
          <a:off x="0" y="1201020"/>
          <a:ext cx="9324528" cy="5324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4 Grupo"/>
          <p:cNvGrpSpPr/>
          <p:nvPr/>
        </p:nvGrpSpPr>
        <p:grpSpPr>
          <a:xfrm>
            <a:off x="755576" y="3068960"/>
            <a:ext cx="1789099" cy="1547780"/>
            <a:chOff x="2123093" y="949859"/>
            <a:chExt cx="1789099" cy="1547780"/>
          </a:xfrm>
        </p:grpSpPr>
        <p:sp>
          <p:nvSpPr>
            <p:cNvPr id="6" name="5 Hexágono"/>
            <p:cNvSpPr/>
            <p:nvPr/>
          </p:nvSpPr>
          <p:spPr>
            <a:xfrm>
              <a:off x="2123093" y="949859"/>
              <a:ext cx="1789099" cy="1547780"/>
            </a:xfrm>
            <a:prstGeom prst="hexagon">
              <a:avLst>
                <a:gd name="adj" fmla="val 28570"/>
                <a:gd name="vf" fmla="val 115470"/>
              </a:avLst>
            </a:prstGeom>
            <a:ln/>
          </p:spPr>
          <p:style>
            <a:lnRef idx="1">
              <a:schemeClr val="accent3"/>
            </a:lnRef>
            <a:fillRef idx="3">
              <a:schemeClr val="accent3"/>
            </a:fillRef>
            <a:effectRef idx="2">
              <a:schemeClr val="accent3"/>
            </a:effectRef>
            <a:fontRef idx="minor">
              <a:schemeClr val="lt1"/>
            </a:fontRef>
          </p:style>
        </p:sp>
        <p:sp>
          <p:nvSpPr>
            <p:cNvPr id="7" name="Hexágono 4"/>
            <p:cNvSpPr/>
            <p:nvPr/>
          </p:nvSpPr>
          <p:spPr>
            <a:xfrm>
              <a:off x="2419585" y="1206359"/>
              <a:ext cx="1196115" cy="1034780"/>
            </a:xfrm>
            <a:prstGeom prst="rect">
              <a:avLst/>
            </a:prstGeom>
            <a:ln>
              <a:noFill/>
            </a:ln>
          </p:spPr>
          <p:style>
            <a:lnRef idx="1">
              <a:schemeClr val="accent3"/>
            </a:lnRef>
            <a:fillRef idx="3">
              <a:schemeClr val="accent3"/>
            </a:fillRef>
            <a:effectRef idx="2">
              <a:schemeClr val="accent3"/>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MX" sz="1600" dirty="0">
                  <a:latin typeface="Georgia" panose="02040502050405020303" pitchFamily="18" charset="0"/>
                </a:rPr>
                <a:t>Informe de directores e impulso a autonomía de gestión</a:t>
              </a:r>
            </a:p>
          </p:txBody>
        </p:sp>
      </p:grpSp>
      <p:grpSp>
        <p:nvGrpSpPr>
          <p:cNvPr id="8" name="7 Grupo"/>
          <p:cNvGrpSpPr/>
          <p:nvPr/>
        </p:nvGrpSpPr>
        <p:grpSpPr>
          <a:xfrm>
            <a:off x="6876256" y="3068960"/>
            <a:ext cx="1789099" cy="1547780"/>
            <a:chOff x="2123093" y="949859"/>
            <a:chExt cx="1789099" cy="1547780"/>
          </a:xfrm>
          <a:scene3d>
            <a:camera prst="orthographicFront"/>
            <a:lightRig rig="chilly" dir="t"/>
          </a:scene3d>
        </p:grpSpPr>
        <p:sp>
          <p:nvSpPr>
            <p:cNvPr id="9" name="8 Hexágono"/>
            <p:cNvSpPr/>
            <p:nvPr/>
          </p:nvSpPr>
          <p:spPr>
            <a:xfrm>
              <a:off x="2123093" y="949859"/>
              <a:ext cx="1789099" cy="1547780"/>
            </a:xfrm>
            <a:prstGeom prst="hexagon">
              <a:avLst>
                <a:gd name="adj" fmla="val 28570"/>
                <a:gd name="vf" fmla="val 115470"/>
              </a:avLst>
            </a:prstGeom>
          </p:spPr>
          <p:style>
            <a:lnRef idx="0">
              <a:schemeClr val="accent4"/>
            </a:lnRef>
            <a:fillRef idx="3">
              <a:schemeClr val="accent4"/>
            </a:fillRef>
            <a:effectRef idx="3">
              <a:schemeClr val="accent4"/>
            </a:effectRef>
            <a:fontRef idx="minor">
              <a:schemeClr val="lt1"/>
            </a:fontRef>
          </p:style>
        </p:sp>
        <p:sp>
          <p:nvSpPr>
            <p:cNvPr id="10" name="Hexágono 4"/>
            <p:cNvSpPr/>
            <p:nvPr/>
          </p:nvSpPr>
          <p:spPr>
            <a:xfrm>
              <a:off x="2419585" y="1206359"/>
              <a:ext cx="1196115" cy="1034780"/>
            </a:xfrm>
            <a:prstGeom prst="rect">
              <a:avLst/>
            </a:prstGeom>
          </p:spPr>
          <p:style>
            <a:lnRef idx="0">
              <a:schemeClr val="accent4"/>
            </a:lnRef>
            <a:fillRef idx="3">
              <a:schemeClr val="accent4"/>
            </a:fillRef>
            <a:effectRef idx="3">
              <a:schemeClr val="accent4"/>
            </a:effectRef>
            <a:fontRef idx="minor">
              <a:schemeClr val="lt1"/>
            </a:fontRef>
          </p:style>
          <p:txBody>
            <a:bodyPr spcFirstLastPara="0" vert="horz" wrap="square" lIns="20320" tIns="20320" rIns="20320" bIns="20320" numCol="1" spcCol="1270" anchor="ctr" anchorCtr="0">
              <a:noAutofit/>
            </a:bodyPr>
            <a:lstStyle/>
            <a:p>
              <a:pPr lvl="0" algn="ctr"/>
              <a:r>
                <a:rPr lang="es-MX" sz="1600" dirty="0">
                  <a:latin typeface="Georgia" panose="02040502050405020303" pitchFamily="18" charset="0"/>
                </a:rPr>
                <a:t>Desarrollo del SIGE</a:t>
              </a:r>
            </a:p>
          </p:txBody>
        </p:sp>
      </p:grpSp>
      <p:grpSp>
        <p:nvGrpSpPr>
          <p:cNvPr id="11" name="10 Grupo"/>
          <p:cNvGrpSpPr/>
          <p:nvPr/>
        </p:nvGrpSpPr>
        <p:grpSpPr>
          <a:xfrm>
            <a:off x="6876255" y="1363830"/>
            <a:ext cx="1789099" cy="1547780"/>
            <a:chOff x="2123093" y="949859"/>
            <a:chExt cx="1789099" cy="1547780"/>
          </a:xfrm>
          <a:scene3d>
            <a:camera prst="orthographicFront"/>
            <a:lightRig rig="chilly" dir="t"/>
          </a:scene3d>
        </p:grpSpPr>
        <p:sp>
          <p:nvSpPr>
            <p:cNvPr id="12" name="11 Hexágono"/>
            <p:cNvSpPr/>
            <p:nvPr/>
          </p:nvSpPr>
          <p:spPr>
            <a:xfrm>
              <a:off x="2123093" y="949859"/>
              <a:ext cx="1789099" cy="1547780"/>
            </a:xfrm>
            <a:prstGeom prst="hexagon">
              <a:avLst>
                <a:gd name="adj" fmla="val 28570"/>
                <a:gd name="vf" fmla="val 115470"/>
              </a:avLst>
            </a:prstGeom>
          </p:spPr>
          <p:style>
            <a:lnRef idx="1">
              <a:schemeClr val="accent6"/>
            </a:lnRef>
            <a:fillRef idx="3">
              <a:schemeClr val="accent6"/>
            </a:fillRef>
            <a:effectRef idx="2">
              <a:schemeClr val="accent6"/>
            </a:effectRef>
            <a:fontRef idx="minor">
              <a:schemeClr val="lt1"/>
            </a:fontRef>
          </p:style>
        </p:sp>
        <p:sp>
          <p:nvSpPr>
            <p:cNvPr id="13" name="Hexágono 4"/>
            <p:cNvSpPr/>
            <p:nvPr/>
          </p:nvSpPr>
          <p:spPr>
            <a:xfrm>
              <a:off x="2419585" y="1206359"/>
              <a:ext cx="1196115" cy="1034780"/>
            </a:xfrm>
            <a:prstGeom prst="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20320" tIns="20320" rIns="20320" bIns="20320" numCol="1" spcCol="1270" anchor="ctr" anchorCtr="0">
              <a:noAutofit/>
            </a:bodyPr>
            <a:lstStyle/>
            <a:p>
              <a:pPr lvl="0" algn="ctr"/>
              <a:r>
                <a:rPr lang="es-MX" sz="1600" dirty="0">
                  <a:latin typeface="Georgia" panose="02040502050405020303" pitchFamily="18" charset="0"/>
                </a:rPr>
                <a:t>Formación continua docente</a:t>
              </a:r>
            </a:p>
          </p:txBody>
        </p:sp>
      </p:grpSp>
      <p:grpSp>
        <p:nvGrpSpPr>
          <p:cNvPr id="17" name="16 Grupo"/>
          <p:cNvGrpSpPr/>
          <p:nvPr/>
        </p:nvGrpSpPr>
        <p:grpSpPr>
          <a:xfrm>
            <a:off x="611560" y="4797152"/>
            <a:ext cx="1789099" cy="1547780"/>
            <a:chOff x="2123093" y="949859"/>
            <a:chExt cx="1789099" cy="1547780"/>
          </a:xfrm>
          <a:scene3d>
            <a:camera prst="orthographicFront"/>
            <a:lightRig rig="chilly" dir="t"/>
          </a:scene3d>
        </p:grpSpPr>
        <p:sp>
          <p:nvSpPr>
            <p:cNvPr id="18" name="17 Hexágono"/>
            <p:cNvSpPr/>
            <p:nvPr/>
          </p:nvSpPr>
          <p:spPr>
            <a:xfrm>
              <a:off x="2123093" y="949859"/>
              <a:ext cx="1789099" cy="1547780"/>
            </a:xfrm>
            <a:prstGeom prst="hexagon">
              <a:avLst>
                <a:gd name="adj" fmla="val 28570"/>
                <a:gd name="vf" fmla="val 115470"/>
              </a:avLst>
            </a:prstGeom>
            <a:ln/>
          </p:spPr>
          <p:style>
            <a:lnRef idx="1">
              <a:schemeClr val="accent4"/>
            </a:lnRef>
            <a:fillRef idx="3">
              <a:schemeClr val="accent4"/>
            </a:fillRef>
            <a:effectRef idx="2">
              <a:schemeClr val="accent4"/>
            </a:effectRef>
            <a:fontRef idx="minor">
              <a:schemeClr val="lt1"/>
            </a:fontRef>
          </p:style>
        </p:sp>
        <p:sp>
          <p:nvSpPr>
            <p:cNvPr id="19" name="Hexágono 4"/>
            <p:cNvSpPr/>
            <p:nvPr/>
          </p:nvSpPr>
          <p:spPr>
            <a:xfrm>
              <a:off x="2419585" y="1206359"/>
              <a:ext cx="1196115" cy="1034780"/>
            </a:xfrm>
            <a:prstGeom prst="rect">
              <a:avLst/>
            </a:prstGeom>
            <a:ln/>
          </p:spPr>
          <p:style>
            <a:lnRef idx="1">
              <a:schemeClr val="accent4"/>
            </a:lnRef>
            <a:fillRef idx="3">
              <a:schemeClr val="accent4"/>
            </a:fillRef>
            <a:effectRef idx="2">
              <a:schemeClr val="accent4"/>
            </a:effectRef>
            <a:fontRef idx="minor">
              <a:schemeClr val="lt1"/>
            </a:fontRef>
          </p:style>
          <p:txBody>
            <a:bodyPr spcFirstLastPara="0" vert="horz" wrap="square" lIns="20320" tIns="20320" rIns="20320" bIns="20320" numCol="1" spcCol="1270" anchor="ctr" anchorCtr="0">
              <a:noAutofit/>
            </a:bodyPr>
            <a:lstStyle/>
            <a:p>
              <a:pPr lvl="0" algn="ctr"/>
              <a:r>
                <a:rPr lang="es-MX" sz="1600" dirty="0">
                  <a:latin typeface="Georgia" panose="02040502050405020303" pitchFamily="18" charset="0"/>
                </a:rPr>
                <a:t>Estructura de los planteles</a:t>
              </a:r>
            </a:p>
          </p:txBody>
        </p:sp>
      </p:grpSp>
      <p:grpSp>
        <p:nvGrpSpPr>
          <p:cNvPr id="20" name="19 Grupo"/>
          <p:cNvGrpSpPr/>
          <p:nvPr/>
        </p:nvGrpSpPr>
        <p:grpSpPr>
          <a:xfrm>
            <a:off x="611559" y="1363830"/>
            <a:ext cx="1789099" cy="1547780"/>
            <a:chOff x="2123093" y="949859"/>
            <a:chExt cx="1789099" cy="1547780"/>
          </a:xfrm>
          <a:scene3d>
            <a:camera prst="orthographicFront"/>
            <a:lightRig rig="chilly" dir="t"/>
          </a:scene3d>
        </p:grpSpPr>
        <p:sp>
          <p:nvSpPr>
            <p:cNvPr id="21" name="20 Hexágono"/>
            <p:cNvSpPr/>
            <p:nvPr/>
          </p:nvSpPr>
          <p:spPr>
            <a:xfrm>
              <a:off x="2123093" y="949859"/>
              <a:ext cx="1789099" cy="1547780"/>
            </a:xfrm>
            <a:prstGeom prst="hexagon">
              <a:avLst>
                <a:gd name="adj" fmla="val 28570"/>
                <a:gd name="vf" fmla="val 115470"/>
              </a:avLst>
            </a:prstGeom>
          </p:spPr>
          <p:style>
            <a:lnRef idx="2">
              <a:schemeClr val="accent1">
                <a:shade val="50000"/>
              </a:schemeClr>
            </a:lnRef>
            <a:fillRef idx="1">
              <a:schemeClr val="accent1"/>
            </a:fillRef>
            <a:effectRef idx="0">
              <a:schemeClr val="accent1"/>
            </a:effectRef>
            <a:fontRef idx="minor">
              <a:schemeClr val="lt1"/>
            </a:fontRef>
          </p:style>
        </p:sp>
        <p:sp>
          <p:nvSpPr>
            <p:cNvPr id="22" name="Hexágono 4"/>
            <p:cNvSpPr/>
            <p:nvPr/>
          </p:nvSpPr>
          <p:spPr>
            <a:xfrm>
              <a:off x="2419585" y="1206359"/>
              <a:ext cx="1196115" cy="10347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20320" tIns="20320" rIns="20320" bIns="20320" numCol="1" spcCol="1270" anchor="ctr" anchorCtr="0">
              <a:noAutofit/>
            </a:bodyPr>
            <a:lstStyle/>
            <a:p>
              <a:pPr lvl="0" algn="ctr"/>
              <a:r>
                <a:rPr lang="es-MX" sz="1600" dirty="0">
                  <a:latin typeface="Georgia" panose="02040502050405020303" pitchFamily="18" charset="0"/>
                </a:rPr>
                <a:t>Evaluación del desempeño docente</a:t>
              </a:r>
            </a:p>
          </p:txBody>
        </p:sp>
      </p:grpSp>
      <p:grpSp>
        <p:nvGrpSpPr>
          <p:cNvPr id="23" name="22 Grupo"/>
          <p:cNvGrpSpPr/>
          <p:nvPr/>
        </p:nvGrpSpPr>
        <p:grpSpPr>
          <a:xfrm>
            <a:off x="6887357" y="4797152"/>
            <a:ext cx="1789099" cy="1547780"/>
            <a:chOff x="2123093" y="949859"/>
            <a:chExt cx="1789099" cy="1547780"/>
          </a:xfrm>
          <a:scene3d>
            <a:camera prst="orthographicFront"/>
            <a:lightRig rig="chilly" dir="t"/>
          </a:scene3d>
        </p:grpSpPr>
        <p:sp>
          <p:nvSpPr>
            <p:cNvPr id="24" name="23 Hexágono"/>
            <p:cNvSpPr/>
            <p:nvPr/>
          </p:nvSpPr>
          <p:spPr>
            <a:xfrm>
              <a:off x="2123093" y="949859"/>
              <a:ext cx="1789099" cy="1547780"/>
            </a:xfrm>
            <a:prstGeom prst="hexagon">
              <a:avLst>
                <a:gd name="adj" fmla="val 28570"/>
                <a:gd name="vf" fmla="val 115470"/>
              </a:avLst>
            </a:prstGeom>
            <a:ln/>
          </p:spPr>
          <p:style>
            <a:lnRef idx="1">
              <a:schemeClr val="accent4"/>
            </a:lnRef>
            <a:fillRef idx="3">
              <a:schemeClr val="accent4"/>
            </a:fillRef>
            <a:effectRef idx="2">
              <a:schemeClr val="accent4"/>
            </a:effectRef>
            <a:fontRef idx="minor">
              <a:schemeClr val="lt1"/>
            </a:fontRef>
          </p:style>
        </p:sp>
        <p:sp>
          <p:nvSpPr>
            <p:cNvPr id="25" name="Hexágono 4"/>
            <p:cNvSpPr/>
            <p:nvPr/>
          </p:nvSpPr>
          <p:spPr>
            <a:xfrm>
              <a:off x="2256008" y="1206359"/>
              <a:ext cx="1645081" cy="1034780"/>
            </a:xfrm>
            <a:prstGeom prst="rect">
              <a:avLst/>
            </a:prstGeom>
            <a:noFill/>
            <a:ln>
              <a:noFill/>
            </a:ln>
          </p:spPr>
          <p:style>
            <a:lnRef idx="1">
              <a:schemeClr val="accent4"/>
            </a:lnRef>
            <a:fillRef idx="3">
              <a:schemeClr val="accent4"/>
            </a:fillRef>
            <a:effectRef idx="2">
              <a:schemeClr val="accent4"/>
            </a:effectRef>
            <a:fontRef idx="minor">
              <a:schemeClr val="lt1"/>
            </a:fontRef>
          </p:style>
          <p:txBody>
            <a:bodyPr spcFirstLastPara="0" vert="horz" wrap="square" lIns="20320" tIns="20320" rIns="20320" bIns="20320" numCol="1" spcCol="1270" anchor="ctr" anchorCtr="0">
              <a:noAutofit/>
            </a:bodyPr>
            <a:lstStyle/>
            <a:p>
              <a:pPr lvl="0" algn="ctr"/>
              <a:r>
                <a:rPr lang="es-MX" sz="1600" dirty="0" smtClean="0">
                  <a:latin typeface="Georgia" panose="02040502050405020303" pitchFamily="18" charset="0"/>
                </a:rPr>
                <a:t>Reconocimiento de los docentes</a:t>
              </a:r>
              <a:endParaRPr lang="es-MX" sz="1600" dirty="0">
                <a:latin typeface="Georgia" panose="02040502050405020303" pitchFamily="18" charset="0"/>
              </a:endParaRPr>
            </a:p>
          </p:txBody>
        </p:sp>
      </p:grpSp>
    </p:spTree>
    <p:extLst>
      <p:ext uri="{BB962C8B-B14F-4D97-AF65-F5344CB8AC3E}">
        <p14:creationId xmlns:p14="http://schemas.microsoft.com/office/powerpoint/2010/main" val="2288366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09248" y="1484784"/>
            <a:ext cx="4104456" cy="3600986"/>
          </a:xfrm>
          <a:prstGeom prst="rect">
            <a:avLst/>
          </a:prstGeom>
          <a:noFill/>
          <a:ln>
            <a:noFill/>
          </a:ln>
        </p:spPr>
        <p:txBody>
          <a:bodyPr wrap="square" rtlCol="0">
            <a:spAutoFit/>
          </a:bodyPr>
          <a:lstStyle/>
          <a:p>
            <a:r>
              <a:rPr lang="es-MX" sz="1200" b="1" u="sng" dirty="0">
                <a:latin typeface="Georgia" pitchFamily="18" charset="0"/>
              </a:rPr>
              <a:t>Acciones relevantes en 2013</a:t>
            </a:r>
          </a:p>
          <a:p>
            <a:pPr marL="342900" indent="-342900">
              <a:buFont typeface="Arial" pitchFamily="34" charset="0"/>
              <a:buChar char="•"/>
            </a:pPr>
            <a:endParaRPr lang="es-MX" sz="1200" dirty="0" smtClean="0">
              <a:solidFill>
                <a:prstClr val="black"/>
              </a:solidFill>
              <a:latin typeface="Georgia" panose="02040502050405020303" pitchFamily="18" charset="0"/>
            </a:endParaRPr>
          </a:p>
          <a:p>
            <a:pPr marL="342900" indent="-342900">
              <a:buFont typeface="Arial" pitchFamily="34" charset="0"/>
              <a:buChar char="•"/>
            </a:pPr>
            <a:r>
              <a:rPr lang="es-MX" sz="1200" dirty="0" smtClean="0">
                <a:solidFill>
                  <a:prstClr val="black"/>
                </a:solidFill>
                <a:latin typeface="Georgia" panose="02040502050405020303" pitchFamily="18" charset="0"/>
              </a:rPr>
              <a:t>Se trabajo colegiadamente con las autoridades educativas estatales en la elaboración de la propuesta de perfiles, parámetros e indicadores para el ingreso docente.</a:t>
            </a:r>
          </a:p>
          <a:p>
            <a:pPr marL="342900" indent="-342900">
              <a:buFont typeface="Arial" pitchFamily="34" charset="0"/>
              <a:buChar char="•"/>
            </a:pPr>
            <a:endParaRPr lang="es-MX" sz="1200" dirty="0" smtClean="0">
              <a:solidFill>
                <a:prstClr val="black"/>
              </a:solidFill>
              <a:latin typeface="Georgia" panose="02040502050405020303" pitchFamily="18" charset="0"/>
            </a:endParaRPr>
          </a:p>
          <a:p>
            <a:pPr marL="342900" indent="-342900">
              <a:buFont typeface="Arial" pitchFamily="34" charset="0"/>
              <a:buChar char="•"/>
            </a:pPr>
            <a:r>
              <a:rPr lang="es-MX" sz="1200" dirty="0" smtClean="0">
                <a:solidFill>
                  <a:prstClr val="black"/>
                </a:solidFill>
                <a:latin typeface="Georgia" panose="02040502050405020303" pitchFamily="18" charset="0"/>
              </a:rPr>
              <a:t>Se realizó una consulta sobre la propuesta inicial en la que participaron 29,772 docentes y directores.</a:t>
            </a:r>
          </a:p>
          <a:p>
            <a:pPr marL="342900" indent="-342900">
              <a:buFont typeface="Arial" pitchFamily="34" charset="0"/>
              <a:buChar char="•"/>
            </a:pPr>
            <a:endParaRPr lang="es-MX" sz="1200" dirty="0" smtClean="0">
              <a:solidFill>
                <a:prstClr val="black"/>
              </a:solidFill>
              <a:latin typeface="Georgia" panose="02040502050405020303" pitchFamily="18" charset="0"/>
            </a:endParaRPr>
          </a:p>
          <a:p>
            <a:pPr marL="342900" indent="-342900">
              <a:buFont typeface="Arial" pitchFamily="34" charset="0"/>
              <a:buChar char="•"/>
            </a:pPr>
            <a:r>
              <a:rPr lang="es-MX" sz="1200" dirty="0" smtClean="0">
                <a:solidFill>
                  <a:prstClr val="black"/>
                </a:solidFill>
                <a:latin typeface="Georgia" panose="02040502050405020303" pitchFamily="18" charset="0"/>
              </a:rPr>
              <a:t>Se elaboró la propuesta de perfiles parámetros e indicadores para los concursos de directores de plantel.</a:t>
            </a:r>
          </a:p>
          <a:p>
            <a:pPr marL="342900" indent="-342900">
              <a:buFont typeface="Arial" pitchFamily="34" charset="0"/>
              <a:buChar char="•"/>
            </a:pPr>
            <a:endParaRPr lang="es-MX" sz="1200" dirty="0" smtClean="0">
              <a:solidFill>
                <a:prstClr val="black"/>
              </a:solidFill>
              <a:latin typeface="Georgia" panose="02040502050405020303" pitchFamily="18" charset="0"/>
            </a:endParaRPr>
          </a:p>
          <a:p>
            <a:pPr marL="342900" indent="-342900">
              <a:buFont typeface="Arial" pitchFamily="34" charset="0"/>
              <a:buChar char="•"/>
            </a:pPr>
            <a:r>
              <a:rPr lang="es-MX" sz="1200" dirty="0" smtClean="0">
                <a:solidFill>
                  <a:prstClr val="black"/>
                </a:solidFill>
                <a:latin typeface="Georgia" panose="02040502050405020303" pitchFamily="18" charset="0"/>
              </a:rPr>
              <a:t>Se está realizando la consulta sobre la propuesta, en que hasta el día de hoy han participado 833 directores .</a:t>
            </a:r>
          </a:p>
          <a:p>
            <a:pPr marL="342900" indent="-342900">
              <a:buFont typeface="Arial" pitchFamily="34" charset="0"/>
              <a:buChar char="•"/>
            </a:pPr>
            <a:endParaRPr lang="es-MX" sz="1200" dirty="0">
              <a:solidFill>
                <a:prstClr val="black"/>
              </a:solidFill>
              <a:latin typeface="Georgia" panose="02040502050405020303" pitchFamily="18" charset="0"/>
            </a:endParaRPr>
          </a:p>
          <a:p>
            <a:pPr marL="342900" indent="-342900">
              <a:buFont typeface="Arial" pitchFamily="34" charset="0"/>
              <a:buChar char="•"/>
            </a:pPr>
            <a:endParaRPr lang="es-MX" sz="1200" dirty="0">
              <a:solidFill>
                <a:prstClr val="black"/>
              </a:solidFill>
              <a:latin typeface="Georgia" panose="02040502050405020303" pitchFamily="18" charset="0"/>
            </a:endParaRPr>
          </a:p>
        </p:txBody>
      </p:sp>
      <p:sp>
        <p:nvSpPr>
          <p:cNvPr id="13" name="12 Rectángulo"/>
          <p:cNvSpPr/>
          <p:nvPr/>
        </p:nvSpPr>
        <p:spPr>
          <a:xfrm>
            <a:off x="130364" y="67484"/>
            <a:ext cx="8856984" cy="6946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prstClr val="black"/>
                </a:solidFill>
                <a:latin typeface="Georgia" pitchFamily="18" charset="0"/>
              </a:rPr>
              <a:t>Implantación del Servicio Profesional Docente en</a:t>
            </a:r>
          </a:p>
          <a:p>
            <a:pPr algn="ctr"/>
            <a:r>
              <a:rPr lang="es-MX" sz="2400" b="1" dirty="0" smtClean="0">
                <a:solidFill>
                  <a:prstClr val="black"/>
                </a:solidFill>
                <a:latin typeface="Georgia" pitchFamily="18" charset="0"/>
              </a:rPr>
              <a:t>el nivel medio superior</a:t>
            </a:r>
            <a:endParaRPr lang="es-MX" sz="2400" b="1" dirty="0">
              <a:solidFill>
                <a:prstClr val="black"/>
              </a:solidFill>
              <a:latin typeface="Georgia" pitchFamily="18" charset="0"/>
            </a:endParaRPr>
          </a:p>
        </p:txBody>
      </p:sp>
      <p:sp>
        <p:nvSpPr>
          <p:cNvPr id="6" name="5 Rectángulo"/>
          <p:cNvSpPr/>
          <p:nvPr/>
        </p:nvSpPr>
        <p:spPr>
          <a:xfrm>
            <a:off x="4896035" y="1450256"/>
            <a:ext cx="3852429" cy="1569660"/>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s-MX" sz="1200" b="1" u="sng" dirty="0">
                <a:latin typeface="Georgia" pitchFamily="18" charset="0"/>
              </a:rPr>
              <a:t>Acciones propuestas para 2014</a:t>
            </a:r>
          </a:p>
          <a:p>
            <a:pPr marL="285750" indent="-285750" algn="just">
              <a:buFont typeface="Arial" pitchFamily="34" charset="0"/>
              <a:buChar char="•"/>
            </a:pPr>
            <a:endParaRPr lang="es-ES_tradnl" sz="1200" dirty="0" smtClean="0">
              <a:latin typeface="Georgia" pitchFamily="18" charset="0"/>
            </a:endParaRPr>
          </a:p>
          <a:p>
            <a:pPr marL="285750" indent="-285750" algn="just">
              <a:buFont typeface="Arial" pitchFamily="34" charset="0"/>
              <a:buChar char="•"/>
            </a:pPr>
            <a:r>
              <a:rPr lang="es-ES_tradnl" sz="1200" dirty="0" smtClean="0">
                <a:latin typeface="Georgia" pitchFamily="18" charset="0"/>
              </a:rPr>
              <a:t>El 19 de junio se realizará el proceso de ingreso de nuevos docentes.</a:t>
            </a:r>
          </a:p>
          <a:p>
            <a:pPr marL="285750" indent="-285750" algn="just">
              <a:buFont typeface="Arial" pitchFamily="34" charset="0"/>
              <a:buChar char="•"/>
            </a:pPr>
            <a:endParaRPr lang="es-ES_tradnl" sz="1200" dirty="0" smtClean="0">
              <a:latin typeface="Georgia" pitchFamily="18" charset="0"/>
            </a:endParaRPr>
          </a:p>
          <a:p>
            <a:pPr marL="285750" indent="-285750" algn="just">
              <a:buFont typeface="Arial" pitchFamily="34" charset="0"/>
              <a:buChar char="•"/>
            </a:pPr>
            <a:r>
              <a:rPr lang="es-ES_tradnl" sz="1200" dirty="0" smtClean="0">
                <a:latin typeface="Georgia" pitchFamily="18" charset="0"/>
              </a:rPr>
              <a:t>Ese mismo día se realizarán los exámenes para el proceso de promoción para directores de plantel de los subsistemas federales</a:t>
            </a:r>
            <a:endParaRPr lang="es-MX" sz="1200" dirty="0">
              <a:latin typeface="Georgia" pitchFamily="18" charset="0"/>
            </a:endParaRPr>
          </a:p>
        </p:txBody>
      </p:sp>
      <p:sp>
        <p:nvSpPr>
          <p:cNvPr id="2" name="1 Rectángulo"/>
          <p:cNvSpPr/>
          <p:nvPr/>
        </p:nvSpPr>
        <p:spPr>
          <a:xfrm>
            <a:off x="179512" y="5005625"/>
            <a:ext cx="4134192" cy="1015663"/>
          </a:xfrm>
          <a:prstGeom prst="rect">
            <a:avLst/>
          </a:prstGeom>
        </p:spPr>
        <p:txBody>
          <a:bodyPr wrap="square">
            <a:spAutoFit/>
          </a:bodyPr>
          <a:lstStyle/>
          <a:p>
            <a:r>
              <a:rPr lang="es-MX" sz="1200" b="1" u="sng" dirty="0">
                <a:latin typeface="Georgia" pitchFamily="18" charset="0"/>
              </a:rPr>
              <a:t>Resultados obtenidos en 2013</a:t>
            </a:r>
          </a:p>
          <a:p>
            <a:pPr marL="342900" indent="-342900">
              <a:buFont typeface="Arial" pitchFamily="34" charset="0"/>
              <a:buChar char="•"/>
            </a:pPr>
            <a:endParaRPr lang="es-MX" sz="1200" dirty="0" smtClean="0">
              <a:solidFill>
                <a:prstClr val="black"/>
              </a:solidFill>
              <a:latin typeface="Georgia" panose="02040502050405020303" pitchFamily="18" charset="0"/>
            </a:endParaRPr>
          </a:p>
          <a:p>
            <a:pPr marL="342900" indent="-342900">
              <a:buFont typeface="Arial" pitchFamily="34" charset="0"/>
              <a:buChar char="•"/>
            </a:pPr>
            <a:r>
              <a:rPr lang="es-MX" sz="1200" dirty="0" smtClean="0">
                <a:solidFill>
                  <a:prstClr val="black"/>
                </a:solidFill>
                <a:latin typeface="Georgia" panose="02040502050405020303" pitchFamily="18" charset="0"/>
              </a:rPr>
              <a:t>Se </a:t>
            </a:r>
            <a:r>
              <a:rPr lang="es-MX" sz="1200" dirty="0">
                <a:solidFill>
                  <a:prstClr val="black"/>
                </a:solidFill>
                <a:latin typeface="Georgia" panose="02040502050405020303" pitchFamily="18" charset="0"/>
              </a:rPr>
              <a:t>entregaron los perfiles, parámetros e indicadores para el ingreso a la Coordinación Nacional del Servicio Profesional Docente el 19 de diciembre</a:t>
            </a:r>
          </a:p>
        </p:txBody>
      </p:sp>
    </p:spTree>
    <p:extLst>
      <p:ext uri="{BB962C8B-B14F-4D97-AF65-F5344CB8AC3E}">
        <p14:creationId xmlns:p14="http://schemas.microsoft.com/office/powerpoint/2010/main" val="2948742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539552" y="260648"/>
            <a:ext cx="8424936" cy="720080"/>
          </a:xfrm>
          <a:prstGeom prst="roundRect">
            <a:avLst/>
          </a:prstGeom>
          <a:noFill/>
          <a:ln>
            <a:noFill/>
          </a:ln>
          <a:effectLst/>
        </p:spPr>
        <p:style>
          <a:lnRef idx="0">
            <a:schemeClr val="dk1"/>
          </a:lnRef>
          <a:fillRef idx="3">
            <a:schemeClr val="dk1"/>
          </a:fillRef>
          <a:effectRef idx="3">
            <a:schemeClr val="dk1"/>
          </a:effectRef>
          <a:fontRef idx="minor">
            <a:schemeClr val="lt1"/>
          </a:fontRef>
        </p:style>
        <p:txBody>
          <a:bodyPr rtlCol="0" anchor="ctr"/>
          <a:lstStyle/>
          <a:p>
            <a:pPr algn="ctr"/>
            <a:r>
              <a:rPr lang="es-MX" sz="2000" b="1" dirty="0" smtClean="0">
                <a:solidFill>
                  <a:schemeClr val="tx1"/>
                </a:solidFill>
                <a:latin typeface="Georgia" panose="02040502050405020303" pitchFamily="18" charset="0"/>
              </a:rPr>
              <a:t>Articulación del Sistema Nacional de Educación Media Superior</a:t>
            </a:r>
            <a:endParaRPr lang="es-MX" sz="2000" b="1" dirty="0">
              <a:solidFill>
                <a:schemeClr val="tx1"/>
              </a:solidFill>
              <a:latin typeface="Georgia" panose="02040502050405020303" pitchFamily="18"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710356658"/>
              </p:ext>
            </p:extLst>
          </p:nvPr>
        </p:nvGraphicFramePr>
        <p:xfrm>
          <a:off x="323528" y="1484784"/>
          <a:ext cx="8208912" cy="4119880"/>
        </p:xfrm>
        <a:graphic>
          <a:graphicData uri="http://schemas.openxmlformats.org/drawingml/2006/table">
            <a:tbl>
              <a:tblPr firstRow="1" bandRow="1">
                <a:tableStyleId>{F5AB1C69-6EDB-4FF4-983F-18BD219EF322}</a:tableStyleId>
              </a:tblPr>
              <a:tblGrid>
                <a:gridCol w="4248472"/>
                <a:gridCol w="3960440"/>
              </a:tblGrid>
              <a:tr h="226824">
                <a:tc>
                  <a:txBody>
                    <a:bodyPr/>
                    <a:lstStyle/>
                    <a:p>
                      <a:pPr algn="l"/>
                      <a:r>
                        <a:rPr lang="es-MX" sz="1200" u="sng" dirty="0" smtClean="0">
                          <a:solidFill>
                            <a:schemeClr val="tx1"/>
                          </a:solidFill>
                          <a:latin typeface="Georgia" pitchFamily="18" charset="0"/>
                        </a:rPr>
                        <a:t>Acciones realizadas en el 2013</a:t>
                      </a:r>
                      <a:endParaRPr lang="es-MX" sz="1200" u="sng" dirty="0">
                        <a:solidFill>
                          <a:schemeClr val="tx1"/>
                        </a:solidFill>
                        <a:latin typeface="Georgia" pitchFamily="18" charset="0"/>
                      </a:endParaRPr>
                    </a:p>
                  </a:txBody>
                  <a:tcPr>
                    <a:noFill/>
                  </a:tcPr>
                </a:tc>
                <a:tc>
                  <a:txBody>
                    <a:bodyPr/>
                    <a:lstStyle/>
                    <a:p>
                      <a:pPr algn="l"/>
                      <a:r>
                        <a:rPr lang="es-MX" sz="1200" u="sng" dirty="0" smtClean="0">
                          <a:solidFill>
                            <a:schemeClr val="tx1"/>
                          </a:solidFill>
                          <a:latin typeface="Georgia" pitchFamily="18" charset="0"/>
                        </a:rPr>
                        <a:t>Acciones propuestas para 2014</a:t>
                      </a:r>
                      <a:endParaRPr lang="es-MX" sz="1200" u="sng" dirty="0">
                        <a:solidFill>
                          <a:schemeClr val="tx1"/>
                        </a:solidFill>
                        <a:latin typeface="Georgia" pitchFamily="18" charset="0"/>
                      </a:endParaRPr>
                    </a:p>
                  </a:txBody>
                  <a:tcPr>
                    <a:noFill/>
                  </a:tcPr>
                </a:tc>
              </a:tr>
              <a:tr h="370840">
                <a:tc>
                  <a:txBody>
                    <a:bodyPr/>
                    <a:lstStyle/>
                    <a:p>
                      <a:pPr algn="just"/>
                      <a:endParaRPr lang="es-MX" sz="1200" dirty="0" smtClean="0">
                        <a:latin typeface="Georgia" pitchFamily="18" charset="0"/>
                      </a:endParaRPr>
                    </a:p>
                    <a:p>
                      <a:pPr algn="just"/>
                      <a:r>
                        <a:rPr lang="es-MX" sz="1200" dirty="0" smtClean="0">
                          <a:latin typeface="Georgia" pitchFamily="18" charset="0"/>
                        </a:rPr>
                        <a:t>El 10 de junio de 2013, se publicó en el Diario Oficial de la Federación el Decreto de Reformas a la Ley General de Educación </a:t>
                      </a:r>
                    </a:p>
                    <a:p>
                      <a:pPr algn="just"/>
                      <a:r>
                        <a:rPr lang="es-MX" sz="1200" dirty="0" smtClean="0">
                          <a:latin typeface="Georgia" pitchFamily="18" charset="0"/>
                        </a:rPr>
                        <a:t>(LGE), que elevó a rango de ley el Sistema Nacional de Educación Media Superior (SNEMS) y el marco curricular común (MCC).</a:t>
                      </a:r>
                    </a:p>
                    <a:p>
                      <a:pPr algn="just"/>
                      <a:endParaRPr lang="es-MX" sz="1200" dirty="0" smtClean="0">
                        <a:latin typeface="Georgia" pitchFamily="18" charset="0"/>
                      </a:endParaRPr>
                    </a:p>
                    <a:p>
                      <a:pPr algn="just"/>
                      <a:endParaRPr lang="es-MX" sz="1200" dirty="0" smtClean="0">
                        <a:latin typeface="Georgia" pitchFamily="18" charset="0"/>
                      </a:endParaRPr>
                    </a:p>
                    <a:p>
                      <a:pPr algn="just"/>
                      <a:endParaRPr lang="es-MX" sz="1200" dirty="0">
                        <a:latin typeface="Georgia" pitchFamily="18" charset="0"/>
                      </a:endParaRPr>
                    </a:p>
                  </a:txBody>
                  <a:tcPr>
                    <a:noFill/>
                  </a:tcPr>
                </a:tc>
                <a:tc rowSpan="3">
                  <a:txBody>
                    <a:bodyPr/>
                    <a:lstStyle/>
                    <a:p>
                      <a:pPr marL="171450" indent="-171450" algn="just">
                        <a:buFont typeface="Arial" pitchFamily="34" charset="0"/>
                        <a:buChar char="•"/>
                      </a:pPr>
                      <a:endParaRPr lang="es-MX" sz="1200" kern="1200" dirty="0" smtClean="0">
                        <a:solidFill>
                          <a:schemeClr val="dk1"/>
                        </a:solidFill>
                        <a:latin typeface="Georgia" pitchFamily="18" charset="0"/>
                        <a:ea typeface="+mn-ea"/>
                        <a:cs typeface="+mn-cs"/>
                      </a:endParaRPr>
                    </a:p>
                    <a:p>
                      <a:pPr marL="171450" indent="-171450" algn="just">
                        <a:buFont typeface="Arial" pitchFamily="34" charset="0"/>
                        <a:buChar char="•"/>
                      </a:pPr>
                      <a:r>
                        <a:rPr lang="es-MX" sz="1200" kern="1200" dirty="0" smtClean="0">
                          <a:solidFill>
                            <a:schemeClr val="dk1"/>
                          </a:solidFill>
                          <a:latin typeface="Georgia" pitchFamily="18" charset="0"/>
                          <a:ea typeface="+mn-ea"/>
                          <a:cs typeface="+mn-cs"/>
                        </a:rPr>
                        <a:t>Se elaborará la normativa que regule el SNEMS como un mecanismo de integración sistémica de la educación media superior.</a:t>
                      </a:r>
                    </a:p>
                    <a:p>
                      <a:pPr marL="171450" indent="-171450" algn="just">
                        <a:buFont typeface="Arial" pitchFamily="34" charset="0"/>
                        <a:buChar char="•"/>
                      </a:pPr>
                      <a:endParaRPr lang="es-MX" sz="1200" kern="1200" dirty="0" smtClean="0">
                        <a:solidFill>
                          <a:schemeClr val="dk1"/>
                        </a:solidFill>
                        <a:latin typeface="Georgia" pitchFamily="18" charset="0"/>
                        <a:ea typeface="+mn-ea"/>
                        <a:cs typeface="+mn-cs"/>
                      </a:endParaRPr>
                    </a:p>
                    <a:p>
                      <a:pPr marL="171450" indent="-171450" algn="just">
                        <a:buFont typeface="Arial" pitchFamily="34" charset="0"/>
                        <a:buChar char="•"/>
                      </a:pPr>
                      <a:r>
                        <a:rPr lang="es-MX" sz="1200" kern="1200" dirty="0" smtClean="0">
                          <a:solidFill>
                            <a:schemeClr val="dk1"/>
                          </a:solidFill>
                          <a:latin typeface="Georgia" pitchFamily="18" charset="0"/>
                          <a:ea typeface="+mn-ea"/>
                          <a:cs typeface="+mn-cs"/>
                        </a:rPr>
                        <a:t>Se establecerán l</a:t>
                      </a:r>
                      <a:r>
                        <a:rPr lang="es-MX" sz="1200" kern="1200" baseline="0" dirty="0" smtClean="0">
                          <a:solidFill>
                            <a:schemeClr val="dk1"/>
                          </a:solidFill>
                          <a:latin typeface="Georgia" pitchFamily="18" charset="0"/>
                          <a:ea typeface="+mn-ea"/>
                          <a:cs typeface="+mn-cs"/>
                        </a:rPr>
                        <a:t>os mecanismos que permitan transitar del actual Sistema Nacional de Bachillerato a la conformación de un Padrón de Calidad que forme parte del SNEMS.</a:t>
                      </a:r>
                      <a:endParaRPr lang="es-MX" sz="1200" kern="1200" dirty="0" smtClean="0">
                        <a:solidFill>
                          <a:schemeClr val="dk1"/>
                        </a:solidFill>
                        <a:latin typeface="Georgia" pitchFamily="18" charset="0"/>
                        <a:ea typeface="+mn-ea"/>
                        <a:cs typeface="+mn-cs"/>
                      </a:endParaRPr>
                    </a:p>
                    <a:p>
                      <a:pPr marL="171450" marR="0" indent="-1714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200" kern="1200" dirty="0" smtClean="0">
                        <a:solidFill>
                          <a:schemeClr val="dk1"/>
                        </a:solidFill>
                        <a:latin typeface="Georgia" pitchFamily="18" charset="0"/>
                        <a:ea typeface="+mn-ea"/>
                        <a:cs typeface="+mn-cs"/>
                      </a:endParaRPr>
                    </a:p>
                    <a:p>
                      <a:pPr marL="171450" marR="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200" kern="1200" dirty="0" smtClean="0">
                          <a:solidFill>
                            <a:schemeClr val="dk1"/>
                          </a:solidFill>
                          <a:latin typeface="Georgia" pitchFamily="18" charset="0"/>
                          <a:ea typeface="+mn-ea"/>
                          <a:cs typeface="+mn-cs"/>
                        </a:rPr>
                        <a:t>Se actualizarán o celebrarán</a:t>
                      </a:r>
                      <a:r>
                        <a:rPr lang="es-MX" sz="1200" kern="1200" baseline="0" dirty="0" smtClean="0">
                          <a:solidFill>
                            <a:schemeClr val="dk1"/>
                          </a:solidFill>
                          <a:latin typeface="Georgia" pitchFamily="18" charset="0"/>
                          <a:ea typeface="+mn-ea"/>
                          <a:cs typeface="+mn-cs"/>
                        </a:rPr>
                        <a:t> </a:t>
                      </a:r>
                      <a:r>
                        <a:rPr lang="es-MX" sz="1200" kern="1200" dirty="0" smtClean="0">
                          <a:solidFill>
                            <a:schemeClr val="dk1"/>
                          </a:solidFill>
                          <a:latin typeface="Georgia" pitchFamily="18" charset="0"/>
                          <a:ea typeface="+mn-ea"/>
                          <a:cs typeface="+mn-cs"/>
                        </a:rPr>
                        <a:t>nuevos convenios de coordinación con las entidades federativas para su participación en el SNEMS.</a:t>
                      </a:r>
                    </a:p>
                    <a:p>
                      <a:pPr marL="171450" marR="0" indent="-17145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200" kern="1200" baseline="0" dirty="0" smtClean="0">
                        <a:solidFill>
                          <a:schemeClr val="dk1"/>
                        </a:solidFill>
                        <a:latin typeface="Georgia" pitchFamily="18" charset="0"/>
                        <a:ea typeface="+mn-ea"/>
                        <a:cs typeface="+mn-cs"/>
                      </a:endParaRPr>
                    </a:p>
                    <a:p>
                      <a:pPr marL="171450" indent="-171450" algn="just">
                        <a:buFont typeface="Arial" pitchFamily="34" charset="0"/>
                        <a:buChar char="•"/>
                      </a:pPr>
                      <a:endParaRPr lang="es-MX" sz="1200" kern="1200" dirty="0" smtClean="0">
                        <a:solidFill>
                          <a:schemeClr val="dk1"/>
                        </a:solidFill>
                        <a:latin typeface="Georgia" pitchFamily="18" charset="0"/>
                        <a:ea typeface="+mn-ea"/>
                        <a:cs typeface="+mn-cs"/>
                      </a:endParaRPr>
                    </a:p>
                    <a:p>
                      <a:pPr marL="0" indent="0" algn="just">
                        <a:buFont typeface="Arial" pitchFamily="34" charset="0"/>
                        <a:buNone/>
                      </a:pPr>
                      <a:endParaRPr lang="es-MX" sz="1200" kern="1200" dirty="0" smtClean="0">
                        <a:solidFill>
                          <a:schemeClr val="dk1"/>
                        </a:solidFill>
                        <a:latin typeface="Georgia" pitchFamily="18" charset="0"/>
                        <a:ea typeface="+mn-ea"/>
                        <a:cs typeface="+mn-cs"/>
                      </a:endParaRPr>
                    </a:p>
                    <a:p>
                      <a:pPr marL="0" indent="0" algn="just">
                        <a:buFont typeface="Arial" pitchFamily="34" charset="0"/>
                        <a:buNone/>
                      </a:pPr>
                      <a:endParaRPr lang="es-MX" sz="1200" kern="1200" dirty="0" smtClean="0">
                        <a:solidFill>
                          <a:schemeClr val="dk1"/>
                        </a:solidFill>
                        <a:latin typeface="Georgia" pitchFamily="18" charset="0"/>
                        <a:ea typeface="+mn-ea"/>
                        <a:cs typeface="+mn-cs"/>
                      </a:endParaRPr>
                    </a:p>
                    <a:p>
                      <a:pPr marL="0" indent="0" algn="just">
                        <a:buFont typeface="Arial" pitchFamily="34" charset="0"/>
                        <a:buNone/>
                      </a:pPr>
                      <a:endParaRPr lang="es-MX" sz="1200" b="0" kern="1200" baseline="0" dirty="0" smtClean="0">
                        <a:solidFill>
                          <a:prstClr val="black"/>
                        </a:solidFill>
                        <a:latin typeface="Georgia" pitchFamily="18" charset="0"/>
                        <a:ea typeface="+mn-ea"/>
                        <a:cs typeface="Arial" panose="020B0604020202020204" pitchFamily="34" charset="0"/>
                      </a:endParaRPr>
                    </a:p>
                  </a:txBody>
                  <a:tcPr>
                    <a:noFill/>
                  </a:tcPr>
                </a:tc>
              </a:tr>
              <a:tr h="370840">
                <a:tc>
                  <a:txBody>
                    <a:bodyPr/>
                    <a:lstStyle/>
                    <a:p>
                      <a:pPr algn="l"/>
                      <a:r>
                        <a:rPr lang="es-MX" sz="1200" b="1" u="sng" kern="1200" dirty="0" smtClean="0">
                          <a:solidFill>
                            <a:schemeClr val="tx1"/>
                          </a:solidFill>
                          <a:latin typeface="Georgia" pitchFamily="18" charset="0"/>
                          <a:ea typeface="+mn-ea"/>
                          <a:cs typeface="+mn-cs"/>
                        </a:rPr>
                        <a:t>Resultados obtenidos en el 2013</a:t>
                      </a:r>
                      <a:endParaRPr lang="es-MX" sz="1200" b="1" u="sng" kern="1200" dirty="0">
                        <a:solidFill>
                          <a:schemeClr val="tx1"/>
                        </a:solidFill>
                        <a:latin typeface="Georgia" pitchFamily="18" charset="0"/>
                        <a:ea typeface="+mn-ea"/>
                        <a:cs typeface="+mn-cs"/>
                      </a:endParaRPr>
                    </a:p>
                  </a:txBody>
                  <a:tcPr>
                    <a:noFill/>
                  </a:tcPr>
                </a:tc>
                <a:tc vMerge="1">
                  <a:txBody>
                    <a:bodyPr/>
                    <a:lstStyle/>
                    <a:p>
                      <a:endParaRPr lang="es-MX" dirty="0"/>
                    </a:p>
                  </a:txBody>
                  <a:tcPr/>
                </a:tc>
              </a:tr>
              <a:tr h="370840">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MX" sz="1200" kern="1200" baseline="0" dirty="0" smtClean="0">
                        <a:solidFill>
                          <a:schemeClr val="dk1"/>
                        </a:solidFill>
                        <a:latin typeface="Georgia" pitchFamily="18"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s-MX" sz="1200" kern="1200" baseline="0" dirty="0" smtClean="0">
                          <a:solidFill>
                            <a:schemeClr val="dk1"/>
                          </a:solidFill>
                          <a:latin typeface="Georgia" pitchFamily="18" charset="0"/>
                          <a:ea typeface="+mn-ea"/>
                          <a:cs typeface="+mn-cs"/>
                        </a:rPr>
                        <a:t>A partir del establecimiento del SNEMS en la LGE, toda la educación media superior pública y privada deberá organizarse bajo dicho sistema y el MCC, con pleno respeto al federalismo, la autonomía universitaria y la diversidad educativa.</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MX" sz="1200" kern="1200" baseline="0" dirty="0" smtClean="0">
                        <a:solidFill>
                          <a:schemeClr val="dk1"/>
                        </a:solidFill>
                        <a:latin typeface="Georgia" pitchFamily="18" charset="0"/>
                        <a:ea typeface="+mn-ea"/>
                        <a:cs typeface="+mn-cs"/>
                      </a:endParaRP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endParaRPr lang="es-MX" sz="1200" kern="1200" baseline="0" dirty="0" smtClean="0">
                        <a:solidFill>
                          <a:schemeClr val="dk1"/>
                        </a:solidFill>
                        <a:latin typeface="Georgia" pitchFamily="18" charset="0"/>
                        <a:ea typeface="+mn-ea"/>
                        <a:cs typeface="+mn-cs"/>
                      </a:endParaRPr>
                    </a:p>
                  </a:txBody>
                  <a:tcPr>
                    <a:noFill/>
                  </a:tcPr>
                </a:tc>
                <a:tc vMerge="1">
                  <a:txBody>
                    <a:bodyPr/>
                    <a:lstStyle/>
                    <a:p>
                      <a:endParaRPr lang="es-MX" dirty="0"/>
                    </a:p>
                  </a:txBody>
                  <a:tcPr/>
                </a:tc>
              </a:tr>
            </a:tbl>
          </a:graphicData>
        </a:graphic>
      </p:graphicFrame>
    </p:spTree>
    <p:extLst>
      <p:ext uri="{BB962C8B-B14F-4D97-AF65-F5344CB8AC3E}">
        <p14:creationId xmlns:p14="http://schemas.microsoft.com/office/powerpoint/2010/main" val="980043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0" y="139492"/>
            <a:ext cx="9144000" cy="576064"/>
          </a:xfrm>
          <a:prstGeom prst="roundRect">
            <a:avLst/>
          </a:prstGeom>
          <a:noFill/>
          <a:effectLst/>
        </p:spPr>
        <p:style>
          <a:lnRef idx="0">
            <a:schemeClr val="dk1"/>
          </a:lnRef>
          <a:fillRef idx="3">
            <a:schemeClr val="dk1"/>
          </a:fillRef>
          <a:effectRef idx="3">
            <a:schemeClr val="dk1"/>
          </a:effectRef>
          <a:fontRef idx="minor">
            <a:schemeClr val="lt1"/>
          </a:fontRef>
        </p:style>
        <p:txBody>
          <a:bodyPr rtlCol="0" anchor="ctr"/>
          <a:lstStyle/>
          <a:p>
            <a:pPr algn="ctr"/>
            <a:r>
              <a:rPr lang="es-MX" sz="2400" b="1" dirty="0" smtClean="0">
                <a:solidFill>
                  <a:schemeClr val="tx1"/>
                </a:solidFill>
                <a:latin typeface="Georgia" panose="02040502050405020303" pitchFamily="18" charset="0"/>
              </a:rPr>
              <a:t>Reconocimiento de Validez Oficial de Estudios</a:t>
            </a:r>
            <a:endParaRPr lang="es-MX" sz="2400" b="1" dirty="0">
              <a:solidFill>
                <a:schemeClr val="tx1"/>
              </a:solidFill>
              <a:latin typeface="Georgia" panose="02040502050405020303" pitchFamily="18" charset="0"/>
            </a:endParaRPr>
          </a:p>
        </p:txBody>
      </p:sp>
      <p:graphicFrame>
        <p:nvGraphicFramePr>
          <p:cNvPr id="5" name="4 Tabla"/>
          <p:cNvGraphicFramePr>
            <a:graphicFrameLocks noGrp="1"/>
          </p:cNvGraphicFramePr>
          <p:nvPr>
            <p:extLst>
              <p:ext uri="{D42A27DB-BD31-4B8C-83A1-F6EECF244321}">
                <p14:modId xmlns:p14="http://schemas.microsoft.com/office/powerpoint/2010/main" val="3501445046"/>
              </p:ext>
            </p:extLst>
          </p:nvPr>
        </p:nvGraphicFramePr>
        <p:xfrm>
          <a:off x="251520" y="1393720"/>
          <a:ext cx="8784976" cy="4933462"/>
        </p:xfrm>
        <a:graphic>
          <a:graphicData uri="http://schemas.openxmlformats.org/drawingml/2006/table">
            <a:tbl>
              <a:tblPr firstRow="1" bandRow="1">
                <a:tableStyleId>{5C22544A-7EE6-4342-B048-85BDC9FD1C3A}</a:tableStyleId>
              </a:tblPr>
              <a:tblGrid>
                <a:gridCol w="4464496"/>
                <a:gridCol w="4320480"/>
              </a:tblGrid>
              <a:tr h="283528">
                <a:tc>
                  <a:txBody>
                    <a:bodyPr/>
                    <a:lstStyle/>
                    <a:p>
                      <a:pPr algn="l"/>
                      <a:r>
                        <a:rPr lang="es-MX" sz="1000" u="sng" dirty="0" smtClean="0">
                          <a:solidFill>
                            <a:schemeClr val="tx1"/>
                          </a:solidFill>
                          <a:latin typeface="Georgia" pitchFamily="18" charset="0"/>
                        </a:rPr>
                        <a:t>Acciones realizadas en el 2013</a:t>
                      </a:r>
                      <a:endParaRPr lang="es-MX" sz="1000" u="sng" dirty="0">
                        <a:solidFill>
                          <a:schemeClr val="tx1"/>
                        </a:solidFill>
                        <a:latin typeface="Georgia" pitchFamily="18" charset="0"/>
                      </a:endParaRPr>
                    </a:p>
                  </a:txBody>
                  <a:tcPr>
                    <a:noFill/>
                  </a:tcPr>
                </a:tc>
                <a:tc>
                  <a:txBody>
                    <a:bodyPr/>
                    <a:lstStyle/>
                    <a:p>
                      <a:pPr algn="l"/>
                      <a:r>
                        <a:rPr lang="es-MX" sz="1000" u="sng" dirty="0" smtClean="0">
                          <a:solidFill>
                            <a:schemeClr val="tx1"/>
                          </a:solidFill>
                          <a:latin typeface="Georgia" pitchFamily="18" charset="0"/>
                        </a:rPr>
                        <a:t>Acciones propuestas para 2014</a:t>
                      </a:r>
                      <a:endParaRPr lang="es-MX" sz="1000" u="sng" dirty="0">
                        <a:solidFill>
                          <a:schemeClr val="tx1"/>
                        </a:solidFill>
                        <a:latin typeface="Georgia" pitchFamily="18" charset="0"/>
                      </a:endParaRPr>
                    </a:p>
                  </a:txBody>
                  <a:tcPr>
                    <a:noFill/>
                  </a:tcPr>
                </a:tc>
              </a:tr>
              <a:tr h="3119904">
                <a:tc>
                  <a:txBody>
                    <a:bodyPr/>
                    <a:lstStyle/>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000" b="0" dirty="0" smtClean="0">
                          <a:solidFill>
                            <a:prstClr val="black"/>
                          </a:solidFill>
                          <a:latin typeface="Georgia" pitchFamily="18" charset="0"/>
                          <a:cs typeface="Arial" panose="020B0604020202020204" pitchFamily="34" charset="0"/>
                        </a:rPr>
                        <a:t>Se formalizó</a:t>
                      </a:r>
                      <a:r>
                        <a:rPr lang="es-MX" sz="1000" b="0" baseline="0" dirty="0" smtClean="0">
                          <a:solidFill>
                            <a:prstClr val="black"/>
                          </a:solidFill>
                          <a:latin typeface="Georgia" pitchFamily="18" charset="0"/>
                          <a:cs typeface="Arial" panose="020B0604020202020204" pitchFamily="34" charset="0"/>
                        </a:rPr>
                        <a:t> el </a:t>
                      </a:r>
                      <a:r>
                        <a:rPr lang="es-MX" sz="1000" b="0" dirty="0" smtClean="0">
                          <a:solidFill>
                            <a:prstClr val="black"/>
                          </a:solidFill>
                          <a:latin typeface="Georgia" pitchFamily="18" charset="0"/>
                          <a:cs typeface="Arial" panose="020B0604020202020204" pitchFamily="34" charset="0"/>
                        </a:rPr>
                        <a:t>Convenio Marco de Coordinación en materia de RVOE</a:t>
                      </a:r>
                      <a:r>
                        <a:rPr lang="es-MX" sz="1000" b="0" baseline="0" dirty="0" smtClean="0">
                          <a:solidFill>
                            <a:prstClr val="black"/>
                          </a:solidFill>
                          <a:latin typeface="Georgia" pitchFamily="18" charset="0"/>
                          <a:cs typeface="Arial" panose="020B0604020202020204" pitchFamily="34" charset="0"/>
                        </a:rPr>
                        <a:t> </a:t>
                      </a:r>
                      <a:r>
                        <a:rPr lang="es-MX" sz="1000" b="0" dirty="0" smtClean="0">
                          <a:solidFill>
                            <a:prstClr val="black"/>
                          </a:solidFill>
                          <a:latin typeface="Georgia" pitchFamily="18" charset="0"/>
                          <a:cs typeface="Arial" panose="020B0604020202020204" pitchFamily="34" charset="0"/>
                        </a:rPr>
                        <a:t>entre la SEP y</a:t>
                      </a:r>
                      <a:r>
                        <a:rPr lang="es-MX" sz="1000" b="0" baseline="0" dirty="0" smtClean="0">
                          <a:solidFill>
                            <a:prstClr val="black"/>
                          </a:solidFill>
                          <a:latin typeface="Georgia" pitchFamily="18" charset="0"/>
                          <a:cs typeface="Arial" panose="020B0604020202020204" pitchFamily="34" charset="0"/>
                        </a:rPr>
                        <a:t> las autoridades educativas locales</a:t>
                      </a:r>
                      <a:r>
                        <a:rPr lang="es-MX" sz="1000" b="0" dirty="0" smtClean="0">
                          <a:solidFill>
                            <a:prstClr val="black"/>
                          </a:solidFill>
                          <a:latin typeface="Georgia" pitchFamily="18" charset="0"/>
                          <a:cs typeface="Arial" panose="020B0604020202020204" pitchFamily="34" charset="0"/>
                        </a:rPr>
                        <a:t>.</a:t>
                      </a:r>
                      <a:r>
                        <a:rPr lang="es-MX" sz="1000" b="0" baseline="0" dirty="0" smtClean="0">
                          <a:solidFill>
                            <a:prstClr val="black"/>
                          </a:solidFill>
                          <a:latin typeface="Georgia" pitchFamily="18" charset="0"/>
                          <a:cs typeface="Arial" panose="020B0604020202020204" pitchFamily="34" charset="0"/>
                        </a:rPr>
                        <a:t> </a:t>
                      </a: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000" b="0" kern="1200" dirty="0" smtClean="0">
                        <a:solidFill>
                          <a:prstClr val="black"/>
                        </a:solidFill>
                        <a:latin typeface="Georgia" pitchFamily="18" charset="0"/>
                        <a:ea typeface="+mn-ea"/>
                        <a:cs typeface="Arial" panose="020B0604020202020204" pitchFamily="34" charset="0"/>
                      </a:endParaRP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000" b="0" kern="1200" dirty="0" smtClean="0">
                          <a:solidFill>
                            <a:prstClr val="black"/>
                          </a:solidFill>
                          <a:latin typeface="Georgia" pitchFamily="18" charset="0"/>
                          <a:ea typeface="+mn-ea"/>
                          <a:cs typeface="Arial" panose="020B0604020202020204" pitchFamily="34" charset="0"/>
                        </a:rPr>
                        <a:t>Se establecieron espacios de interlocución y coordinación entre las autoridades educativas federal y locales con atribuciones en materia de RVOE del tipo medio superior.</a:t>
                      </a: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000" b="0" kern="1200" dirty="0" smtClean="0">
                        <a:solidFill>
                          <a:prstClr val="black"/>
                        </a:solidFill>
                        <a:latin typeface="Georgia" pitchFamily="18" charset="0"/>
                        <a:ea typeface="+mn-ea"/>
                        <a:cs typeface="Arial" panose="020B0604020202020204" pitchFamily="34" charset="0"/>
                      </a:endParaRP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000" b="0" kern="1200" dirty="0" smtClean="0">
                          <a:solidFill>
                            <a:prstClr val="black"/>
                          </a:solidFill>
                          <a:latin typeface="Georgia" pitchFamily="18" charset="0"/>
                          <a:ea typeface="+mn-ea"/>
                          <a:cs typeface="Arial" panose="020B0604020202020204" pitchFamily="34" charset="0"/>
                        </a:rPr>
                        <a:t>Se promovió la emisión de normativa local en materia de RVOE del tipo medio superior. </a:t>
                      </a: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000" b="0" kern="1200" dirty="0" smtClean="0">
                        <a:solidFill>
                          <a:prstClr val="black"/>
                        </a:solidFill>
                        <a:latin typeface="Georgia" pitchFamily="18" charset="0"/>
                        <a:ea typeface="+mn-ea"/>
                        <a:cs typeface="Arial" panose="020B0604020202020204" pitchFamily="34" charset="0"/>
                      </a:endParaRP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000" b="0" kern="1200" dirty="0" smtClean="0">
                          <a:solidFill>
                            <a:prstClr val="black"/>
                          </a:solidFill>
                          <a:latin typeface="Georgia" pitchFamily="18" charset="0"/>
                          <a:ea typeface="+mn-ea"/>
                          <a:cs typeface="Arial" panose="020B0604020202020204" pitchFamily="34" charset="0"/>
                        </a:rPr>
                        <a:t>Se pusieron en marcha mecanismos de intercambio de información entre</a:t>
                      </a:r>
                      <a:r>
                        <a:rPr lang="es-MX" sz="1000" b="0" kern="1200" baseline="0" dirty="0" smtClean="0">
                          <a:solidFill>
                            <a:prstClr val="black"/>
                          </a:solidFill>
                          <a:latin typeface="Georgia" pitchFamily="18" charset="0"/>
                          <a:ea typeface="+mn-ea"/>
                          <a:cs typeface="Arial" panose="020B0604020202020204" pitchFamily="34" charset="0"/>
                        </a:rPr>
                        <a:t> ambos órdenes de gobierno respecto del </a:t>
                      </a:r>
                      <a:r>
                        <a:rPr lang="es-MX" sz="1000" b="0" kern="1200" dirty="0" smtClean="0">
                          <a:solidFill>
                            <a:prstClr val="black"/>
                          </a:solidFill>
                          <a:latin typeface="Georgia" pitchFamily="18" charset="0"/>
                          <a:ea typeface="+mn-ea"/>
                          <a:cs typeface="Arial" panose="020B0604020202020204" pitchFamily="34" charset="0"/>
                        </a:rPr>
                        <a:t>número de RVOES otorgados en su ámbito de competencia. </a:t>
                      </a: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000" b="0" kern="1200" baseline="0" dirty="0" smtClean="0">
                        <a:solidFill>
                          <a:prstClr val="black"/>
                        </a:solidFill>
                        <a:latin typeface="Georgia" pitchFamily="18" charset="0"/>
                        <a:ea typeface="+mn-ea"/>
                        <a:cs typeface="Arial" panose="020B0604020202020204" pitchFamily="34" charset="0"/>
                      </a:endParaRP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MX" sz="1000" b="0" dirty="0" smtClean="0">
                          <a:solidFill>
                            <a:prstClr val="black"/>
                          </a:solidFill>
                          <a:latin typeface="Georgia" pitchFamily="18" charset="0"/>
                          <a:cs typeface="Arial" panose="020B0604020202020204" pitchFamily="34" charset="0"/>
                        </a:rPr>
                        <a:t>Se</a:t>
                      </a:r>
                      <a:r>
                        <a:rPr lang="es-MX" sz="1000" b="0" baseline="0" dirty="0" smtClean="0">
                          <a:solidFill>
                            <a:prstClr val="black"/>
                          </a:solidFill>
                          <a:latin typeface="Georgia" pitchFamily="18" charset="0"/>
                          <a:cs typeface="Arial" panose="020B0604020202020204" pitchFamily="34" charset="0"/>
                        </a:rPr>
                        <a:t> formuló anteproyecto de acuerdo secretarial en materia de RVOE de formación para el trabajo y de los lineamientos del CONALEP, a</a:t>
                      </a:r>
                      <a:r>
                        <a:rPr lang="es-MX" sz="1000" b="0" dirty="0" smtClean="0">
                          <a:solidFill>
                            <a:prstClr val="black"/>
                          </a:solidFill>
                          <a:latin typeface="Georgia" pitchFamily="18" charset="0"/>
                          <a:cs typeface="Arial" panose="020B0604020202020204" pitchFamily="34" charset="0"/>
                        </a:rPr>
                        <a:t>mbos adecuados a las recientes reformas a la Ley General de</a:t>
                      </a:r>
                      <a:r>
                        <a:rPr lang="es-MX" sz="1000" b="0" baseline="0" dirty="0" smtClean="0">
                          <a:solidFill>
                            <a:prstClr val="black"/>
                          </a:solidFill>
                          <a:latin typeface="Georgia" pitchFamily="18" charset="0"/>
                          <a:cs typeface="Arial" panose="020B0604020202020204" pitchFamily="34" charset="0"/>
                        </a:rPr>
                        <a:t> Educación</a:t>
                      </a:r>
                      <a:r>
                        <a:rPr lang="es-MX" sz="1000" b="0" dirty="0" smtClean="0">
                          <a:solidFill>
                            <a:prstClr val="black"/>
                          </a:solidFill>
                          <a:latin typeface="Georgia" pitchFamily="18" charset="0"/>
                          <a:cs typeface="Arial" panose="020B0604020202020204" pitchFamily="34" charset="0"/>
                        </a:rPr>
                        <a:t> en materia de educación particular.</a:t>
                      </a:r>
                    </a:p>
                    <a:p>
                      <a:pPr marL="228600" marR="0" indent="-228600" algn="just" defTabSz="914400" rtl="0" eaLnBrk="1" fontAlgn="auto" latinLnBrk="0" hangingPunct="1">
                        <a:lnSpc>
                          <a:spcPct val="100000"/>
                        </a:lnSpc>
                        <a:spcBef>
                          <a:spcPts val="0"/>
                        </a:spcBef>
                        <a:spcAft>
                          <a:spcPts val="0"/>
                        </a:spcAft>
                        <a:buClrTx/>
                        <a:buSzTx/>
                        <a:buFont typeface="Arial" pitchFamily="34" charset="0"/>
                        <a:buChar char="•"/>
                        <a:tabLst/>
                        <a:defRPr/>
                      </a:pPr>
                      <a:endParaRPr lang="es-MX" sz="1000" b="0" baseline="0" dirty="0" smtClean="0">
                        <a:solidFill>
                          <a:prstClr val="black"/>
                        </a:solidFill>
                        <a:latin typeface="Georgia" pitchFamily="18" charset="0"/>
                        <a:cs typeface="Arial" panose="020B0604020202020204" pitchFamily="34" charset="0"/>
                      </a:endParaRPr>
                    </a:p>
                  </a:txBody>
                  <a:tcPr>
                    <a:noFill/>
                  </a:tcPr>
                </a:tc>
                <a:tc rowSpan="3">
                  <a:txBody>
                    <a:bodyPr/>
                    <a:lstStyle/>
                    <a:p>
                      <a:pPr marL="171450" indent="-171450" algn="just">
                        <a:buFont typeface="Arial" pitchFamily="34" charset="0"/>
                        <a:buChar char="•"/>
                      </a:pPr>
                      <a:r>
                        <a:rPr lang="es-MX" sz="1000" b="0" kern="1200" baseline="0" dirty="0" smtClean="0">
                          <a:solidFill>
                            <a:prstClr val="black"/>
                          </a:solidFill>
                          <a:latin typeface="Georgia" pitchFamily="18" charset="0"/>
                          <a:ea typeface="+mn-ea"/>
                          <a:cs typeface="Arial" panose="020B0604020202020204" pitchFamily="34" charset="0"/>
                        </a:rPr>
                        <a:t>Se actualizará el Acuerdo 450 para que sea acorde con las últimas reformas a la Ley General de Educación en materia de educación particular.</a:t>
                      </a:r>
                    </a:p>
                    <a:p>
                      <a:pPr marL="0" indent="0" algn="just">
                        <a:buFont typeface="Arial" pitchFamily="34" charset="0"/>
                        <a:buNone/>
                      </a:pPr>
                      <a:endParaRPr lang="es-MX" sz="1000" b="0" kern="1200" baseline="0" dirty="0" smtClean="0">
                        <a:solidFill>
                          <a:prstClr val="black"/>
                        </a:solidFill>
                        <a:latin typeface="Georgia" pitchFamily="18" charset="0"/>
                        <a:ea typeface="+mn-ea"/>
                        <a:cs typeface="Arial" panose="020B0604020202020204" pitchFamily="34" charset="0"/>
                      </a:endParaRPr>
                    </a:p>
                    <a:p>
                      <a:pPr marL="171450" indent="-171450" algn="just">
                        <a:buFont typeface="Arial" pitchFamily="34" charset="0"/>
                        <a:buChar char="•"/>
                      </a:pPr>
                      <a:r>
                        <a:rPr lang="es-MX" sz="1000" b="0" kern="1200" baseline="0" dirty="0" smtClean="0">
                          <a:solidFill>
                            <a:prstClr val="black"/>
                          </a:solidFill>
                          <a:latin typeface="Georgia" pitchFamily="18" charset="0"/>
                          <a:ea typeface="+mn-ea"/>
                          <a:cs typeface="Arial" panose="020B0604020202020204" pitchFamily="34" charset="0"/>
                        </a:rPr>
                        <a:t>Se emitirá y publicará en el primer trimestre de 2014 el Acuerdo específico en materia de RVOE para formación para el trabajo  y los lineamientos del CONALEP.</a:t>
                      </a:r>
                    </a:p>
                    <a:p>
                      <a:pPr marL="171450" indent="-171450" algn="just">
                        <a:buFont typeface="Arial" pitchFamily="34" charset="0"/>
                        <a:buChar char="•"/>
                      </a:pPr>
                      <a:endParaRPr lang="es-MX" sz="1000" b="0" kern="1200" baseline="0" dirty="0" smtClean="0">
                        <a:solidFill>
                          <a:prstClr val="black"/>
                        </a:solidFill>
                        <a:latin typeface="Georgia" pitchFamily="18" charset="0"/>
                        <a:ea typeface="+mn-ea"/>
                        <a:cs typeface="Arial" panose="020B0604020202020204" pitchFamily="34" charset="0"/>
                      </a:endParaRPr>
                    </a:p>
                    <a:p>
                      <a:pPr marL="171450" indent="-171450" algn="just">
                        <a:buFont typeface="Arial" pitchFamily="34" charset="0"/>
                        <a:buChar char="•"/>
                      </a:pPr>
                      <a:r>
                        <a:rPr lang="es-MX" sz="1000" b="0" kern="1200" baseline="0" dirty="0" smtClean="0">
                          <a:solidFill>
                            <a:prstClr val="black"/>
                          </a:solidFill>
                          <a:latin typeface="Georgia" pitchFamily="18" charset="0"/>
                          <a:ea typeface="+mn-ea"/>
                          <a:cs typeface="Arial" panose="020B0604020202020204" pitchFamily="34" charset="0"/>
                        </a:rPr>
                        <a:t>Se implementará un Programa de Inspección y Vigilancia, procurando que durante este año los </a:t>
                      </a:r>
                      <a:r>
                        <a:rPr lang="es-MX" sz="1000" b="0" kern="1200" baseline="0" dirty="0" err="1" smtClean="0">
                          <a:solidFill>
                            <a:prstClr val="black"/>
                          </a:solidFill>
                          <a:latin typeface="Georgia" pitchFamily="18" charset="0"/>
                          <a:ea typeface="+mn-ea"/>
                          <a:cs typeface="Arial" panose="020B0604020202020204" pitchFamily="34" charset="0"/>
                        </a:rPr>
                        <a:t>RVOE’s</a:t>
                      </a:r>
                      <a:r>
                        <a:rPr lang="es-MX" sz="1000" b="0" kern="1200" baseline="0" dirty="0" smtClean="0">
                          <a:solidFill>
                            <a:prstClr val="black"/>
                          </a:solidFill>
                          <a:latin typeface="Georgia" pitchFamily="18" charset="0"/>
                          <a:ea typeface="+mn-ea"/>
                          <a:cs typeface="Arial" panose="020B0604020202020204" pitchFamily="34" charset="0"/>
                        </a:rPr>
                        <a:t> otorgados por la autoridad educativa federal sean inspeccionados, al menos, una vez, tal como lo dispone el artículo  58 de la Ley General de Educación. </a:t>
                      </a:r>
                    </a:p>
                    <a:p>
                      <a:pPr marL="0" indent="0" algn="just">
                        <a:buFont typeface="Arial" pitchFamily="34" charset="0"/>
                        <a:buNone/>
                      </a:pPr>
                      <a:endParaRPr lang="es-MX" sz="1000" b="0" kern="1200" baseline="0" dirty="0" smtClean="0">
                        <a:solidFill>
                          <a:prstClr val="black"/>
                        </a:solidFill>
                        <a:latin typeface="Georgia" pitchFamily="18" charset="0"/>
                        <a:ea typeface="+mn-ea"/>
                        <a:cs typeface="Arial" panose="020B0604020202020204" pitchFamily="34" charset="0"/>
                      </a:endParaRPr>
                    </a:p>
                    <a:p>
                      <a:pPr marL="171450" indent="-171450" algn="just">
                        <a:buFont typeface="Arial" pitchFamily="34" charset="0"/>
                        <a:buChar char="•"/>
                      </a:pPr>
                      <a:r>
                        <a:rPr lang="es-MX" sz="1000" b="0" kern="1200" baseline="0" dirty="0" smtClean="0">
                          <a:solidFill>
                            <a:prstClr val="black"/>
                          </a:solidFill>
                          <a:latin typeface="Georgia" pitchFamily="18" charset="0"/>
                          <a:ea typeface="+mn-ea"/>
                          <a:cs typeface="Arial" panose="020B0604020202020204" pitchFamily="34" charset="0"/>
                        </a:rPr>
                        <a:t>Se normará y vigilará que las instituciones con RVOE federal rindan, a través de su director, el informe de actividades y rendición de cuentas a que las obliga el artículo  14 de la Ley General de Educación.</a:t>
                      </a:r>
                    </a:p>
                    <a:p>
                      <a:pPr marL="0" indent="0" algn="just">
                        <a:buFont typeface="Arial" pitchFamily="34" charset="0"/>
                        <a:buNone/>
                      </a:pPr>
                      <a:endParaRPr lang="es-MX" sz="1000" b="0" kern="1200" baseline="0" dirty="0" smtClean="0">
                        <a:solidFill>
                          <a:prstClr val="black"/>
                        </a:solidFill>
                        <a:latin typeface="Georgia" pitchFamily="18" charset="0"/>
                        <a:ea typeface="+mn-ea"/>
                        <a:cs typeface="Arial" panose="020B0604020202020204" pitchFamily="34" charset="0"/>
                      </a:endParaRPr>
                    </a:p>
                    <a:p>
                      <a:pPr marL="171450" indent="-171450" algn="just">
                        <a:buFont typeface="Arial" pitchFamily="34" charset="0"/>
                        <a:buChar char="•"/>
                      </a:pPr>
                      <a:r>
                        <a:rPr lang="es-MX" sz="1000" b="0" kern="1200" baseline="0" dirty="0" smtClean="0">
                          <a:solidFill>
                            <a:prstClr val="black"/>
                          </a:solidFill>
                          <a:latin typeface="Georgia" pitchFamily="18" charset="0"/>
                          <a:ea typeface="+mn-ea"/>
                          <a:cs typeface="Arial" panose="020B0604020202020204" pitchFamily="34" charset="0"/>
                        </a:rPr>
                        <a:t>Se iniciará el diseño de los mecanismos para evaluar el desempeño de los docentes de instituciones particulares, con procedimientos análogos a los determinados por el INEE para evaluar el desempeño de los docentes en instituciones públicas.</a:t>
                      </a:r>
                    </a:p>
                    <a:p>
                      <a:pPr marL="0" indent="0" algn="just">
                        <a:buFont typeface="Arial" pitchFamily="34" charset="0"/>
                        <a:buNone/>
                      </a:pPr>
                      <a:endParaRPr lang="es-MX" sz="1000" b="0" kern="1200" baseline="0" dirty="0" smtClean="0">
                        <a:solidFill>
                          <a:prstClr val="black"/>
                        </a:solidFill>
                        <a:latin typeface="Georgia" pitchFamily="18" charset="0"/>
                        <a:ea typeface="+mn-ea"/>
                        <a:cs typeface="Arial" panose="020B0604020202020204" pitchFamily="34" charset="0"/>
                      </a:endParaRPr>
                    </a:p>
                    <a:p>
                      <a:pPr marL="171450" indent="-171450" algn="just">
                        <a:buFont typeface="Arial" pitchFamily="34" charset="0"/>
                        <a:buChar char="•"/>
                      </a:pPr>
                      <a:r>
                        <a:rPr lang="es-MX" sz="1000" b="0" kern="1200" baseline="0" dirty="0" smtClean="0">
                          <a:solidFill>
                            <a:prstClr val="black"/>
                          </a:solidFill>
                          <a:latin typeface="Georgia" pitchFamily="18" charset="0"/>
                          <a:ea typeface="+mn-ea"/>
                          <a:cs typeface="Arial" panose="020B0604020202020204" pitchFamily="34" charset="0"/>
                        </a:rPr>
                        <a:t>Se concluirá la implementación de un Sistema de trámites de  RVOE en Línea, conjuntamente con la SES y la Oficialía Mayor. </a:t>
                      </a:r>
                    </a:p>
                    <a:p>
                      <a:pPr marL="0" indent="0" algn="just">
                        <a:buFont typeface="Arial" pitchFamily="34" charset="0"/>
                        <a:buNone/>
                      </a:pPr>
                      <a:endParaRPr lang="es-MX" sz="1000" b="0" kern="1200" baseline="0" dirty="0" smtClean="0">
                        <a:solidFill>
                          <a:prstClr val="black"/>
                        </a:solidFill>
                        <a:latin typeface="Georgia" pitchFamily="18" charset="0"/>
                        <a:ea typeface="+mn-ea"/>
                        <a:cs typeface="Arial" panose="020B0604020202020204" pitchFamily="34" charset="0"/>
                      </a:endParaRPr>
                    </a:p>
                    <a:p>
                      <a:pPr marL="171450" indent="-171450" algn="just">
                        <a:buFont typeface="Arial" pitchFamily="34" charset="0"/>
                        <a:buChar char="•"/>
                      </a:pPr>
                      <a:r>
                        <a:rPr lang="es-MX" sz="1000" b="0" kern="1200" baseline="0" dirty="0" smtClean="0">
                          <a:solidFill>
                            <a:prstClr val="black"/>
                          </a:solidFill>
                          <a:latin typeface="Georgia" pitchFamily="18" charset="0"/>
                          <a:ea typeface="+mn-ea"/>
                          <a:cs typeface="Arial" panose="020B0604020202020204" pitchFamily="34" charset="0"/>
                        </a:rPr>
                        <a:t>Se actualizará de manera permanente el sistema de consulta en línea.</a:t>
                      </a:r>
                    </a:p>
                  </a:txBody>
                  <a:tcPr>
                    <a:noFill/>
                  </a:tcPr>
                </a:tc>
              </a:tr>
              <a:tr h="283528">
                <a:tc>
                  <a:txBody>
                    <a:bodyPr/>
                    <a:lstStyle/>
                    <a:p>
                      <a:pPr algn="l"/>
                      <a:r>
                        <a:rPr lang="es-MX" sz="1000" b="1" u="sng" kern="1200" dirty="0" smtClean="0">
                          <a:solidFill>
                            <a:schemeClr val="tx1"/>
                          </a:solidFill>
                          <a:latin typeface="Georgia" pitchFamily="18" charset="0"/>
                          <a:ea typeface="+mn-ea"/>
                          <a:cs typeface="+mn-cs"/>
                        </a:rPr>
                        <a:t>Resultados obtenidos en el 2013</a:t>
                      </a:r>
                      <a:endParaRPr lang="es-MX" sz="1000" b="1" u="sng" kern="1200" dirty="0">
                        <a:solidFill>
                          <a:schemeClr val="tx1"/>
                        </a:solidFill>
                        <a:latin typeface="Georgia" pitchFamily="18" charset="0"/>
                        <a:ea typeface="+mn-ea"/>
                        <a:cs typeface="+mn-cs"/>
                      </a:endParaRPr>
                    </a:p>
                  </a:txBody>
                  <a:tcPr>
                    <a:noFill/>
                  </a:tcPr>
                </a:tc>
                <a:tc vMerge="1">
                  <a:txBody>
                    <a:bodyPr/>
                    <a:lstStyle/>
                    <a:p>
                      <a:endParaRPr lang="es-MX" dirty="0"/>
                    </a:p>
                  </a:txBody>
                  <a:tcPr/>
                </a:tc>
              </a:tr>
              <a:tr h="1246502">
                <a:tc>
                  <a:txBody>
                    <a:bodyPr/>
                    <a:lstStyle/>
                    <a:p>
                      <a:pPr marL="0" marR="0" indent="0" algn="just" defTabSz="914400" rtl="0" eaLnBrk="1" fontAlgn="auto" latinLnBrk="0" hangingPunct="1">
                        <a:lnSpc>
                          <a:spcPct val="100000"/>
                        </a:lnSpc>
                        <a:spcBef>
                          <a:spcPts val="0"/>
                        </a:spcBef>
                        <a:spcAft>
                          <a:spcPts val="0"/>
                        </a:spcAft>
                        <a:buClrTx/>
                        <a:buSzTx/>
                        <a:buFont typeface="+mj-lt"/>
                        <a:buNone/>
                        <a:tabLst/>
                        <a:defRPr/>
                      </a:pPr>
                      <a:endParaRPr lang="es-MX" sz="1000" b="0" dirty="0" smtClean="0">
                        <a:solidFill>
                          <a:schemeClr val="tx1"/>
                        </a:solidFill>
                        <a:latin typeface="Georgia" pitchFamily="18"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es-MX" sz="1000" b="0" dirty="0" smtClean="0">
                          <a:solidFill>
                            <a:schemeClr val="tx1"/>
                          </a:solidFill>
                          <a:latin typeface="Georgia" pitchFamily="18" charset="0"/>
                          <a:cs typeface="Arial" panose="020B0604020202020204" pitchFamily="34" charset="0"/>
                        </a:rPr>
                        <a:t>Se concluyó el diseño y desarrollo de un sistema de información y consulta en línea (SIRVOEMS) que a la fecha cuenta con el registro</a:t>
                      </a:r>
                      <a:r>
                        <a:rPr lang="es-MX" sz="1000" b="0" baseline="0" dirty="0" smtClean="0">
                          <a:solidFill>
                            <a:schemeClr val="tx1"/>
                          </a:solidFill>
                          <a:latin typeface="Georgia" pitchFamily="18" charset="0"/>
                          <a:cs typeface="Arial" panose="020B0604020202020204" pitchFamily="34" charset="0"/>
                        </a:rPr>
                        <a:t> del </a:t>
                      </a:r>
                      <a:r>
                        <a:rPr lang="es-MX" sz="1000" b="0" dirty="0" smtClean="0">
                          <a:solidFill>
                            <a:schemeClr val="tx1"/>
                          </a:solidFill>
                          <a:latin typeface="Georgia" pitchFamily="18" charset="0"/>
                          <a:cs typeface="Arial" panose="020B0604020202020204" pitchFamily="34" charset="0"/>
                        </a:rPr>
                        <a:t>100% de los</a:t>
                      </a:r>
                      <a:r>
                        <a:rPr lang="es-MX" sz="1000" b="0" baseline="0" dirty="0" smtClean="0">
                          <a:solidFill>
                            <a:schemeClr val="tx1"/>
                          </a:solidFill>
                          <a:latin typeface="Georgia" pitchFamily="18" charset="0"/>
                          <a:cs typeface="Arial" panose="020B0604020202020204" pitchFamily="34" charset="0"/>
                        </a:rPr>
                        <a:t> </a:t>
                      </a:r>
                      <a:r>
                        <a:rPr lang="es-MX" sz="1000" b="0" dirty="0" err="1" smtClean="0">
                          <a:solidFill>
                            <a:schemeClr val="tx1"/>
                          </a:solidFill>
                          <a:latin typeface="Georgia" pitchFamily="18" charset="0"/>
                          <a:cs typeface="Arial" panose="020B0604020202020204" pitchFamily="34" charset="0"/>
                        </a:rPr>
                        <a:t>RVOE’s</a:t>
                      </a:r>
                      <a:r>
                        <a:rPr lang="es-MX" sz="1000" b="0" dirty="0" smtClean="0">
                          <a:solidFill>
                            <a:schemeClr val="tx1"/>
                          </a:solidFill>
                          <a:latin typeface="Georgia" pitchFamily="18" charset="0"/>
                          <a:cs typeface="Arial" panose="020B0604020202020204" pitchFamily="34" charset="0"/>
                        </a:rPr>
                        <a:t> otorgados tanto por las autoridades educativas federal y estatales.</a:t>
                      </a:r>
                    </a:p>
                  </a:txBody>
                  <a:tcPr>
                    <a:noFill/>
                  </a:tcPr>
                </a:tc>
                <a:tc vMerge="1">
                  <a:txBody>
                    <a:bodyPr/>
                    <a:lstStyle/>
                    <a:p>
                      <a:endParaRPr lang="es-MX" dirty="0"/>
                    </a:p>
                  </a:txBody>
                  <a:tcPr/>
                </a:tc>
              </a:tr>
            </a:tbl>
          </a:graphicData>
        </a:graphic>
      </p:graphicFrame>
    </p:spTree>
    <p:extLst>
      <p:ext uri="{BB962C8B-B14F-4D97-AF65-F5344CB8AC3E}">
        <p14:creationId xmlns:p14="http://schemas.microsoft.com/office/powerpoint/2010/main" val="340298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805"/>
            <a:ext cx="8229600" cy="1143000"/>
          </a:xfrm>
        </p:spPr>
        <p:txBody>
          <a:bodyPr>
            <a:noAutofit/>
          </a:bodyPr>
          <a:lstStyle/>
          <a:p>
            <a:r>
              <a:rPr lang="es-ES" sz="2800" b="1" dirty="0" smtClean="0">
                <a:latin typeface="Georgia" panose="02040502050405020303" pitchFamily="18" charset="0"/>
              </a:rPr>
              <a:t>Estrategias</a:t>
            </a:r>
            <a:endParaRPr lang="es-MX" sz="2800" b="1" dirty="0">
              <a:latin typeface="Georgia" panose="02040502050405020303" pitchFamily="18" charset="0"/>
            </a:endParaRPr>
          </a:p>
        </p:txBody>
      </p:sp>
      <p:graphicFrame>
        <p:nvGraphicFramePr>
          <p:cNvPr id="4" name="3 Diagrama"/>
          <p:cNvGraphicFramePr/>
          <p:nvPr>
            <p:extLst>
              <p:ext uri="{D42A27DB-BD31-4B8C-83A1-F6EECF244321}">
                <p14:modId xmlns:p14="http://schemas.microsoft.com/office/powerpoint/2010/main" val="4131382108"/>
              </p:ext>
            </p:extLst>
          </p:nvPr>
        </p:nvGraphicFramePr>
        <p:xfrm>
          <a:off x="611560" y="1412776"/>
          <a:ext cx="820891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215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476672"/>
            <a:ext cx="9036496" cy="1754326"/>
          </a:xfrm>
          <a:prstGeom prst="rect">
            <a:avLst/>
          </a:prstGeom>
          <a:noFill/>
        </p:spPr>
        <p:txBody>
          <a:bodyPr wrap="square" rtlCol="0">
            <a:spAutoFit/>
          </a:bodyPr>
          <a:lstStyle/>
          <a:p>
            <a:pPr lvl="0"/>
            <a:r>
              <a:rPr lang="es-ES" b="1" dirty="0">
                <a:solidFill>
                  <a:srgbClr val="7030A0"/>
                </a:solidFill>
                <a:latin typeface="Georgia" panose="02040502050405020303" pitchFamily="18" charset="0"/>
              </a:rPr>
              <a:t>Estrategias para favorecer la  continuidad en los trayectos educativos y el acompañamiento de los </a:t>
            </a:r>
            <a:r>
              <a:rPr lang="es-ES" b="1" dirty="0" smtClean="0">
                <a:solidFill>
                  <a:srgbClr val="7030A0"/>
                </a:solidFill>
                <a:latin typeface="Georgia" panose="02040502050405020303" pitchFamily="18" charset="0"/>
              </a:rPr>
              <a:t>estudiantes</a:t>
            </a:r>
          </a:p>
          <a:p>
            <a:pPr lvl="0"/>
            <a:endParaRPr lang="es-MX" sz="1800" b="1" dirty="0">
              <a:latin typeface="Georgia" panose="02040502050405020303" pitchFamily="18" charset="0"/>
            </a:endParaRPr>
          </a:p>
          <a:p>
            <a:r>
              <a:rPr lang="es-MX" sz="1800" b="1" dirty="0" smtClean="0">
                <a:latin typeface="Georgia" pitchFamily="18" charset="0"/>
              </a:rPr>
              <a:t>Impulsar el movimiento contra el Abandono Escolar</a:t>
            </a:r>
          </a:p>
        </p:txBody>
      </p:sp>
      <p:sp>
        <p:nvSpPr>
          <p:cNvPr id="5" name="CuadroTexto 2"/>
          <p:cNvSpPr txBox="1"/>
          <p:nvPr/>
        </p:nvSpPr>
        <p:spPr>
          <a:xfrm>
            <a:off x="251520" y="2492896"/>
            <a:ext cx="9144000" cy="4308872"/>
          </a:xfrm>
          <a:prstGeom prst="rect">
            <a:avLst/>
          </a:prstGeom>
          <a:noFill/>
        </p:spPr>
        <p:txBody>
          <a:bodyPr wrap="square" rtlCol="0">
            <a:spAutoFit/>
          </a:bodyPr>
          <a:lstStyle/>
          <a:p>
            <a:r>
              <a:rPr lang="es-MX" sz="1800" b="1" dirty="0" smtClean="0">
                <a:latin typeface="Georgia" panose="02040502050405020303" pitchFamily="18" charset="0"/>
              </a:rPr>
              <a:t>Elevar la tasa de transición de becarios de Oportunidades de 3ro de</a:t>
            </a:r>
          </a:p>
          <a:p>
            <a:r>
              <a:rPr lang="es-MX" sz="1800" b="1" dirty="0" smtClean="0">
                <a:latin typeface="Georgia" panose="02040502050405020303" pitchFamily="18" charset="0"/>
              </a:rPr>
              <a:t>Secundaria a Bachillerato</a:t>
            </a:r>
          </a:p>
          <a:p>
            <a:endParaRPr lang="es-MX" sz="1800" b="1" dirty="0">
              <a:latin typeface="Georgia" panose="02040502050405020303" pitchFamily="18" charset="0"/>
            </a:endParaRPr>
          </a:p>
          <a:p>
            <a:r>
              <a:rPr lang="es-MX" sz="1800" b="1" dirty="0">
                <a:solidFill>
                  <a:prstClr val="black"/>
                </a:solidFill>
                <a:latin typeface="Georgia" pitchFamily="18" charset="0"/>
              </a:rPr>
              <a:t>Programa de Becas de Educación Media </a:t>
            </a:r>
            <a:r>
              <a:rPr lang="es-MX" sz="1800" b="1" dirty="0" smtClean="0">
                <a:solidFill>
                  <a:prstClr val="black"/>
                </a:solidFill>
                <a:latin typeface="Georgia" pitchFamily="18" charset="0"/>
              </a:rPr>
              <a:t>Superior</a:t>
            </a:r>
          </a:p>
          <a:p>
            <a:endParaRPr lang="es-MX" sz="1800" b="1" dirty="0">
              <a:solidFill>
                <a:prstClr val="black"/>
              </a:solidFill>
              <a:latin typeface="Georgia" pitchFamily="18" charset="0"/>
            </a:endParaRPr>
          </a:p>
          <a:p>
            <a:r>
              <a:rPr lang="es-ES" b="1" dirty="0">
                <a:solidFill>
                  <a:srgbClr val="7030A0"/>
                </a:solidFill>
                <a:latin typeface="Georgia" panose="02040502050405020303" pitchFamily="18" charset="0"/>
              </a:rPr>
              <a:t>Estrategias de  ampliación de la </a:t>
            </a:r>
            <a:r>
              <a:rPr lang="es-ES" b="1" dirty="0" smtClean="0">
                <a:solidFill>
                  <a:srgbClr val="7030A0"/>
                </a:solidFill>
                <a:latin typeface="Georgia" panose="02040502050405020303" pitchFamily="18" charset="0"/>
              </a:rPr>
              <a:t>oferta educativa </a:t>
            </a:r>
            <a:r>
              <a:rPr lang="es-ES" b="1" dirty="0">
                <a:solidFill>
                  <a:srgbClr val="7030A0"/>
                </a:solidFill>
                <a:latin typeface="Georgia" panose="02040502050405020303" pitchFamily="18" charset="0"/>
              </a:rPr>
              <a:t>con </a:t>
            </a:r>
            <a:r>
              <a:rPr lang="es-ES" b="1" dirty="0" smtClean="0">
                <a:solidFill>
                  <a:srgbClr val="7030A0"/>
                </a:solidFill>
                <a:latin typeface="Georgia" panose="02040502050405020303" pitchFamily="18" charset="0"/>
              </a:rPr>
              <a:t>equidad</a:t>
            </a:r>
          </a:p>
          <a:p>
            <a:endParaRPr lang="es-ES" b="1" dirty="0">
              <a:latin typeface="Georgia" panose="02040502050405020303" pitchFamily="18" charset="0"/>
            </a:endParaRPr>
          </a:p>
          <a:p>
            <a:r>
              <a:rPr lang="es-MX" sz="1800" b="1" dirty="0">
                <a:latin typeface="Georgia" pitchFamily="18" charset="0"/>
              </a:rPr>
              <a:t>Fondos para la Educación Media </a:t>
            </a:r>
            <a:r>
              <a:rPr lang="es-MX" sz="1800" b="1" dirty="0" smtClean="0">
                <a:latin typeface="Georgia" pitchFamily="18" charset="0"/>
              </a:rPr>
              <a:t>Superior</a:t>
            </a:r>
          </a:p>
          <a:p>
            <a:endParaRPr lang="es-MX" sz="1800" b="1" dirty="0">
              <a:solidFill>
                <a:prstClr val="black"/>
              </a:solidFill>
              <a:latin typeface="Georgia" pitchFamily="18" charset="0"/>
            </a:endParaRPr>
          </a:p>
          <a:p>
            <a:r>
              <a:rPr lang="es-MX" sz="1800" b="1" dirty="0">
                <a:latin typeface="Georgia" pitchFamily="18" charset="0"/>
              </a:rPr>
              <a:t>Centros de Atención a Estudiantes </a:t>
            </a:r>
            <a:r>
              <a:rPr lang="es-MX" sz="1800" b="1" dirty="0" smtClean="0">
                <a:latin typeface="Georgia" pitchFamily="18" charset="0"/>
              </a:rPr>
              <a:t>con Discapacidad</a:t>
            </a:r>
          </a:p>
          <a:p>
            <a:endParaRPr lang="es-MX" sz="1800" b="1" dirty="0">
              <a:solidFill>
                <a:prstClr val="black"/>
              </a:solidFill>
              <a:latin typeface="Georgia" pitchFamily="18" charset="0"/>
            </a:endParaRPr>
          </a:p>
          <a:p>
            <a:r>
              <a:rPr lang="es-MX" sz="1800" b="1" dirty="0" err="1">
                <a:latin typeface="Georgia" pitchFamily="18" charset="0"/>
              </a:rPr>
              <a:t>Telebachillerato</a:t>
            </a:r>
            <a:r>
              <a:rPr lang="es-MX" sz="1800" b="1" dirty="0">
                <a:latin typeface="Georgia" pitchFamily="18" charset="0"/>
              </a:rPr>
              <a:t> Comunitario (TBC)</a:t>
            </a:r>
            <a:endParaRPr lang="es-MX" sz="1800" b="1" dirty="0">
              <a:solidFill>
                <a:prstClr val="black"/>
              </a:solidFill>
              <a:latin typeface="Georgia" pitchFamily="18" charset="0"/>
            </a:endParaRPr>
          </a:p>
          <a:p>
            <a:endParaRPr lang="es-MX" sz="1600" b="1" dirty="0">
              <a:latin typeface="Georgia" panose="02040502050405020303" pitchFamily="18" charset="0"/>
            </a:endParaRPr>
          </a:p>
        </p:txBody>
      </p:sp>
    </p:spTree>
    <p:extLst>
      <p:ext uri="{BB962C8B-B14F-4D97-AF65-F5344CB8AC3E}">
        <p14:creationId xmlns:p14="http://schemas.microsoft.com/office/powerpoint/2010/main" val="282438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548680"/>
            <a:ext cx="8856984" cy="6740307"/>
          </a:xfrm>
          <a:prstGeom prst="rect">
            <a:avLst/>
          </a:prstGeom>
        </p:spPr>
        <p:txBody>
          <a:bodyPr wrap="square">
            <a:spAutoFit/>
          </a:bodyPr>
          <a:lstStyle/>
          <a:p>
            <a:pPr lvl="0">
              <a:lnSpc>
                <a:spcPct val="100000"/>
              </a:lnSpc>
              <a:spcAft>
                <a:spcPts val="0"/>
              </a:spcAft>
            </a:pPr>
            <a:r>
              <a:rPr lang="es-ES" b="1" dirty="0">
                <a:solidFill>
                  <a:srgbClr val="7030A0"/>
                </a:solidFill>
                <a:latin typeface="Georgia" panose="02040502050405020303" pitchFamily="18" charset="0"/>
              </a:rPr>
              <a:t>Estrategias de  </a:t>
            </a:r>
            <a:r>
              <a:rPr lang="es-ES" b="1" dirty="0" smtClean="0">
                <a:solidFill>
                  <a:srgbClr val="7030A0"/>
                </a:solidFill>
                <a:latin typeface="Georgia" panose="02040502050405020303" pitchFamily="18" charset="0"/>
              </a:rPr>
              <a:t>innovación </a:t>
            </a:r>
            <a:r>
              <a:rPr lang="es-MX" b="1" dirty="0" smtClean="0">
                <a:solidFill>
                  <a:srgbClr val="7030A0"/>
                </a:solidFill>
                <a:latin typeface="Georgia" pitchFamily="18" charset="0"/>
              </a:rPr>
              <a:t>para </a:t>
            </a:r>
            <a:r>
              <a:rPr lang="es-MX" b="1" dirty="0">
                <a:solidFill>
                  <a:srgbClr val="7030A0"/>
                </a:solidFill>
                <a:latin typeface="Georgia" pitchFamily="18" charset="0"/>
              </a:rPr>
              <a:t>elevar </a:t>
            </a:r>
            <a:r>
              <a:rPr lang="es-MX" b="1" dirty="0" smtClean="0">
                <a:solidFill>
                  <a:srgbClr val="7030A0"/>
                </a:solidFill>
                <a:latin typeface="Georgia" pitchFamily="18" charset="0"/>
              </a:rPr>
              <a:t>la calidad </a:t>
            </a:r>
            <a:r>
              <a:rPr lang="es-MX" b="1" dirty="0">
                <a:solidFill>
                  <a:srgbClr val="7030A0"/>
                </a:solidFill>
                <a:latin typeface="Georgia" pitchFamily="18" charset="0"/>
              </a:rPr>
              <a:t>y pertinencia de la </a:t>
            </a:r>
            <a:r>
              <a:rPr lang="es-MX" b="1" dirty="0" smtClean="0">
                <a:solidFill>
                  <a:srgbClr val="7030A0"/>
                </a:solidFill>
                <a:latin typeface="Georgia" pitchFamily="18" charset="0"/>
              </a:rPr>
              <a:t>educación</a:t>
            </a:r>
          </a:p>
          <a:p>
            <a:pPr lvl="0">
              <a:lnSpc>
                <a:spcPct val="100000"/>
              </a:lnSpc>
              <a:spcAft>
                <a:spcPts val="0"/>
              </a:spcAft>
            </a:pPr>
            <a:endParaRPr lang="es-MX" b="1" dirty="0">
              <a:solidFill>
                <a:srgbClr val="7030A0"/>
              </a:solidFill>
              <a:latin typeface="Georgia" pitchFamily="18" charset="0"/>
            </a:endParaRPr>
          </a:p>
          <a:p>
            <a:pPr lvl="0">
              <a:lnSpc>
                <a:spcPct val="100000"/>
              </a:lnSpc>
              <a:spcAft>
                <a:spcPts val="0"/>
              </a:spcAft>
            </a:pPr>
            <a:r>
              <a:rPr lang="es-MX" sz="1800" b="1" dirty="0" smtClean="0">
                <a:latin typeface="Georgia" pitchFamily="18" charset="0"/>
              </a:rPr>
              <a:t>Formación docente</a:t>
            </a:r>
          </a:p>
          <a:p>
            <a:pPr lvl="0">
              <a:lnSpc>
                <a:spcPct val="100000"/>
              </a:lnSpc>
              <a:spcAft>
                <a:spcPts val="0"/>
              </a:spcAft>
            </a:pPr>
            <a:endParaRPr lang="es-MX" sz="1800" b="1" dirty="0">
              <a:latin typeface="Georgia" pitchFamily="18" charset="0"/>
            </a:endParaRPr>
          </a:p>
          <a:p>
            <a:pPr lvl="0">
              <a:lnSpc>
                <a:spcPct val="100000"/>
              </a:lnSpc>
              <a:spcAft>
                <a:spcPts val="0"/>
              </a:spcAft>
            </a:pPr>
            <a:r>
              <a:rPr lang="es-MX" sz="1800" b="1" dirty="0" smtClean="0">
                <a:latin typeface="Georgia" pitchFamily="18" charset="0"/>
              </a:rPr>
              <a:t>Formación de directores</a:t>
            </a:r>
          </a:p>
          <a:p>
            <a:pPr lvl="0">
              <a:lnSpc>
                <a:spcPct val="100000"/>
              </a:lnSpc>
              <a:spcAft>
                <a:spcPts val="0"/>
              </a:spcAft>
            </a:pPr>
            <a:endParaRPr lang="es-MX" sz="1800" b="1" dirty="0">
              <a:latin typeface="Georgia" pitchFamily="18" charset="0"/>
            </a:endParaRPr>
          </a:p>
          <a:p>
            <a:pPr lvl="0">
              <a:lnSpc>
                <a:spcPct val="100000"/>
              </a:lnSpc>
              <a:spcAft>
                <a:spcPts val="0"/>
              </a:spcAft>
            </a:pPr>
            <a:r>
              <a:rPr lang="es-MX" sz="1800" b="1" dirty="0" smtClean="0">
                <a:latin typeface="Georgia" pitchFamily="18" charset="0"/>
              </a:rPr>
              <a:t>Modelo mexicano de Formación Dual</a:t>
            </a:r>
          </a:p>
          <a:p>
            <a:pPr lvl="0">
              <a:lnSpc>
                <a:spcPct val="100000"/>
              </a:lnSpc>
              <a:spcAft>
                <a:spcPts val="0"/>
              </a:spcAft>
            </a:pPr>
            <a:endParaRPr lang="es-MX" sz="1800" b="1" dirty="0">
              <a:latin typeface="Georgia" pitchFamily="18" charset="0"/>
            </a:endParaRPr>
          </a:p>
          <a:p>
            <a:pPr lvl="0">
              <a:lnSpc>
                <a:spcPct val="100000"/>
              </a:lnSpc>
              <a:spcAft>
                <a:spcPts val="0"/>
              </a:spcAft>
            </a:pPr>
            <a:r>
              <a:rPr lang="es-MX" sz="1800" b="1" dirty="0" smtClean="0">
                <a:latin typeface="Georgia" pitchFamily="18" charset="0"/>
              </a:rPr>
              <a:t>Modelo de emprendedores</a:t>
            </a:r>
          </a:p>
          <a:p>
            <a:pPr lvl="0">
              <a:lnSpc>
                <a:spcPct val="100000"/>
              </a:lnSpc>
              <a:spcAft>
                <a:spcPts val="0"/>
              </a:spcAft>
            </a:pPr>
            <a:endParaRPr lang="es-MX" sz="1800" b="1" dirty="0">
              <a:latin typeface="Georgia" pitchFamily="18" charset="0"/>
            </a:endParaRPr>
          </a:p>
          <a:p>
            <a:pPr lvl="0">
              <a:lnSpc>
                <a:spcPct val="100000"/>
              </a:lnSpc>
              <a:spcAft>
                <a:spcPts val="0"/>
              </a:spcAft>
            </a:pPr>
            <a:r>
              <a:rPr lang="es-MX" sz="1800" b="1" dirty="0" smtClean="0">
                <a:latin typeface="Georgia" pitchFamily="18" charset="0"/>
              </a:rPr>
              <a:t>Aprovechamiento de los resultados de la Prueba Enlace</a:t>
            </a:r>
          </a:p>
          <a:p>
            <a:pPr lvl="0">
              <a:lnSpc>
                <a:spcPct val="100000"/>
              </a:lnSpc>
              <a:spcAft>
                <a:spcPts val="0"/>
              </a:spcAft>
            </a:pPr>
            <a:endParaRPr lang="es-MX" sz="1800" b="1" dirty="0">
              <a:latin typeface="Georgia" pitchFamily="18" charset="0"/>
            </a:endParaRPr>
          </a:p>
          <a:p>
            <a:pPr>
              <a:spcAft>
                <a:spcPts val="0"/>
              </a:spcAft>
            </a:pPr>
            <a:r>
              <a:rPr lang="es-ES" b="1" dirty="0" smtClean="0">
                <a:solidFill>
                  <a:srgbClr val="7030A0"/>
                </a:solidFill>
                <a:latin typeface="Georgia" panose="02040502050405020303" pitchFamily="18" charset="0"/>
              </a:rPr>
              <a:t>Estrategias </a:t>
            </a:r>
            <a:r>
              <a:rPr lang="es-ES" b="1" dirty="0">
                <a:solidFill>
                  <a:srgbClr val="7030A0"/>
                </a:solidFill>
                <a:latin typeface="Georgia" panose="02040502050405020303" pitchFamily="18" charset="0"/>
              </a:rPr>
              <a:t>de desarrollo  </a:t>
            </a:r>
            <a:r>
              <a:rPr lang="es-ES" b="1" dirty="0" smtClean="0">
                <a:solidFill>
                  <a:srgbClr val="7030A0"/>
                </a:solidFill>
                <a:latin typeface="Georgia" panose="02040502050405020303" pitchFamily="18" charset="0"/>
              </a:rPr>
              <a:t>Institucional</a:t>
            </a:r>
          </a:p>
          <a:p>
            <a:pPr>
              <a:spcAft>
                <a:spcPts val="0"/>
              </a:spcAft>
            </a:pPr>
            <a:endParaRPr lang="es-ES" b="1" dirty="0">
              <a:solidFill>
                <a:srgbClr val="7030A0"/>
              </a:solidFill>
              <a:latin typeface="Georgia" panose="02040502050405020303" pitchFamily="18" charset="0"/>
            </a:endParaRPr>
          </a:p>
          <a:p>
            <a:pPr>
              <a:spcAft>
                <a:spcPts val="0"/>
              </a:spcAft>
            </a:pPr>
            <a:r>
              <a:rPr lang="es-MX" sz="1800" b="1" dirty="0">
                <a:latin typeface="Georgia" pitchFamily="18" charset="0"/>
              </a:rPr>
              <a:t>Avances en la incorporación de los planteles </a:t>
            </a:r>
            <a:r>
              <a:rPr lang="es-MX" sz="1800" b="1" dirty="0" smtClean="0">
                <a:latin typeface="Georgia" pitchFamily="18" charset="0"/>
              </a:rPr>
              <a:t>al Sistema </a:t>
            </a:r>
            <a:r>
              <a:rPr lang="es-MX" sz="1800" b="1" dirty="0">
                <a:latin typeface="Georgia" pitchFamily="18" charset="0"/>
              </a:rPr>
              <a:t>Nacional del Bachillerato (SNB</a:t>
            </a:r>
            <a:r>
              <a:rPr lang="es-MX" sz="1800" b="1" dirty="0" smtClean="0">
                <a:latin typeface="Georgia" pitchFamily="18" charset="0"/>
              </a:rPr>
              <a:t>)</a:t>
            </a:r>
          </a:p>
          <a:p>
            <a:pPr>
              <a:spcAft>
                <a:spcPts val="0"/>
              </a:spcAft>
            </a:pPr>
            <a:endParaRPr lang="es-MX" sz="1800" b="1" dirty="0">
              <a:solidFill>
                <a:srgbClr val="7030A0"/>
              </a:solidFill>
              <a:latin typeface="Georgia" pitchFamily="18" charset="0"/>
            </a:endParaRPr>
          </a:p>
          <a:p>
            <a:pPr>
              <a:spcAft>
                <a:spcPts val="0"/>
              </a:spcAft>
            </a:pPr>
            <a:r>
              <a:rPr lang="es-MX" sz="1800" b="1" dirty="0">
                <a:latin typeface="Georgia" pitchFamily="18" charset="0"/>
              </a:rPr>
              <a:t>Espacio Común de la Educación Media Superior </a:t>
            </a:r>
          </a:p>
          <a:p>
            <a:pPr>
              <a:spcAft>
                <a:spcPts val="0"/>
              </a:spcAft>
            </a:pPr>
            <a:endParaRPr lang="es-MX" sz="1800" b="1" dirty="0">
              <a:solidFill>
                <a:srgbClr val="7030A0"/>
              </a:solidFill>
              <a:latin typeface="Georgia" pitchFamily="18" charset="0"/>
            </a:endParaRPr>
          </a:p>
          <a:p>
            <a:pPr lvl="0">
              <a:lnSpc>
                <a:spcPct val="100000"/>
              </a:lnSpc>
              <a:spcAft>
                <a:spcPts val="0"/>
              </a:spcAft>
            </a:pPr>
            <a:endParaRPr lang="es-MX" b="1" dirty="0" smtClean="0">
              <a:solidFill>
                <a:schemeClr val="accent4"/>
              </a:solidFill>
              <a:latin typeface="Georgia" pitchFamily="18" charset="0"/>
            </a:endParaRPr>
          </a:p>
          <a:p>
            <a:pPr lvl="0">
              <a:lnSpc>
                <a:spcPct val="100000"/>
              </a:lnSpc>
              <a:spcAft>
                <a:spcPts val="0"/>
              </a:spcAft>
            </a:pPr>
            <a:endParaRPr lang="es-MX" sz="1800" b="1" dirty="0">
              <a:latin typeface="Georgia" pitchFamily="18" charset="0"/>
            </a:endParaRPr>
          </a:p>
        </p:txBody>
      </p:sp>
    </p:spTree>
    <p:extLst>
      <p:ext uri="{BB962C8B-B14F-4D97-AF65-F5344CB8AC3E}">
        <p14:creationId xmlns:p14="http://schemas.microsoft.com/office/powerpoint/2010/main" val="1646815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611560" y="2636912"/>
            <a:ext cx="7920880" cy="1470025"/>
          </a:xfrm>
        </p:spPr>
        <p:txBody>
          <a:bodyPr>
            <a:normAutofit/>
          </a:bodyPr>
          <a:lstStyle/>
          <a:p>
            <a:r>
              <a:rPr lang="es-MX" sz="3000" b="1" dirty="0" smtClean="0">
                <a:latin typeface="Georgia" pitchFamily="18" charset="0"/>
              </a:rPr>
              <a:t>Nuevas tareas y énfasis en 2014 </a:t>
            </a:r>
            <a:br>
              <a:rPr lang="es-MX" sz="3000" b="1" dirty="0" smtClean="0">
                <a:latin typeface="Georgia" pitchFamily="18" charset="0"/>
              </a:rPr>
            </a:br>
            <a:endParaRPr lang="es-MX" sz="3000" b="1" dirty="0">
              <a:solidFill>
                <a:schemeClr val="bg1">
                  <a:lumMod val="50000"/>
                </a:schemeClr>
              </a:solidFill>
              <a:latin typeface="Georgia" pitchFamily="18" charset="0"/>
            </a:endParaRPr>
          </a:p>
        </p:txBody>
      </p:sp>
      <p:cxnSp>
        <p:nvCxnSpPr>
          <p:cNvPr id="5" name="4 Conector recto"/>
          <p:cNvCxnSpPr/>
          <p:nvPr/>
        </p:nvCxnSpPr>
        <p:spPr>
          <a:xfrm>
            <a:off x="545480" y="3645024"/>
            <a:ext cx="7992888" cy="0"/>
          </a:xfrm>
          <a:prstGeom prst="line">
            <a:avLst/>
          </a:prstGeom>
          <a:ln w="88900">
            <a:gradFill flip="none" rotWithShape="1">
              <a:gsLst>
                <a:gs pos="0">
                  <a:schemeClr val="bg1">
                    <a:lumMod val="85000"/>
                  </a:schemeClr>
                </a:gs>
                <a:gs pos="50000">
                  <a:schemeClr val="bg1">
                    <a:lumMod val="50000"/>
                  </a:schemeClr>
                </a:gs>
                <a:gs pos="100000">
                  <a:schemeClr val="bg1">
                    <a:lumMod val="85000"/>
                  </a:schemeClr>
                </a:gs>
              </a:gsLst>
              <a:lin ang="0" scaled="1"/>
              <a:tileRect/>
            </a:gradFill>
          </a:ln>
          <a:effectLst>
            <a:outerShdw blurRad="50800" dist="38100" dir="2700000" algn="tl" rotWithShape="0">
              <a:prstClr val="black">
                <a:alpha val="40000"/>
              </a:prstClr>
            </a:outerShdw>
          </a:effectLst>
          <a:scene3d>
            <a:camera prst="orthographicFront"/>
            <a:lightRig rig="threePt" dir="t"/>
          </a:scene3d>
          <a:sp3d>
            <a:bevelT/>
            <a:bevelB/>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1348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normAutofit/>
          </a:bodyPr>
          <a:lstStyle/>
          <a:p>
            <a:r>
              <a:rPr lang="es-ES" sz="2400" b="1" dirty="0" smtClean="0">
                <a:latin typeface="Georgia" panose="02040502050405020303" pitchFamily="18" charset="0"/>
              </a:rPr>
              <a:t>Nuevas tareas</a:t>
            </a:r>
            <a:endParaRPr lang="es-MX" sz="2400" b="1" dirty="0">
              <a:latin typeface="Georgia" panose="02040502050405020303" pitchFamily="18" charset="0"/>
            </a:endParaRPr>
          </a:p>
        </p:txBody>
      </p:sp>
      <p:sp>
        <p:nvSpPr>
          <p:cNvPr id="3" name="2 Rectángulo"/>
          <p:cNvSpPr/>
          <p:nvPr/>
        </p:nvSpPr>
        <p:spPr>
          <a:xfrm>
            <a:off x="6804248" y="1916832"/>
            <a:ext cx="1800200" cy="41764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dirty="0" smtClean="0">
              <a:latin typeface="Georgia" panose="02040502050405020303" pitchFamily="18" charset="0"/>
            </a:endParaRPr>
          </a:p>
          <a:p>
            <a:pPr algn="ctr"/>
            <a:endParaRPr lang="es-MX" sz="1400" b="1" dirty="0" smtClean="0">
              <a:solidFill>
                <a:schemeClr val="tx1"/>
              </a:solidFill>
              <a:latin typeface="Georgia" panose="02040502050405020303" pitchFamily="18" charset="0"/>
            </a:endParaRPr>
          </a:p>
          <a:p>
            <a:pPr algn="ctr"/>
            <a:endParaRPr lang="es-MX" sz="1400" b="1" dirty="0">
              <a:solidFill>
                <a:schemeClr val="tx1"/>
              </a:solidFill>
              <a:latin typeface="Georgia" panose="02040502050405020303" pitchFamily="18" charset="0"/>
            </a:endParaRPr>
          </a:p>
          <a:p>
            <a:pPr algn="ctr"/>
            <a:r>
              <a:rPr lang="es-MX" sz="1400" b="1" dirty="0" smtClean="0">
                <a:solidFill>
                  <a:schemeClr val="tx1"/>
                </a:solidFill>
                <a:latin typeface="Georgia" panose="02040502050405020303" pitchFamily="18" charset="0"/>
              </a:rPr>
              <a:t>Implantación del Servicio Profesional Docente</a:t>
            </a:r>
          </a:p>
          <a:p>
            <a:pPr algn="ctr"/>
            <a:endParaRPr lang="es-MX" sz="1400" b="1" dirty="0">
              <a:solidFill>
                <a:schemeClr val="tx1"/>
              </a:solidFill>
              <a:latin typeface="Georgia" panose="02040502050405020303" pitchFamily="18" charset="0"/>
            </a:endParaRPr>
          </a:p>
          <a:p>
            <a:pPr algn="ctr"/>
            <a:r>
              <a:rPr lang="es-MX" sz="1400" b="1" dirty="0" smtClean="0">
                <a:solidFill>
                  <a:schemeClr val="tx1"/>
                </a:solidFill>
                <a:latin typeface="Georgia" panose="02040502050405020303" pitchFamily="18" charset="0"/>
              </a:rPr>
              <a:t>Articulación del Sistema Nacional de Educación Media Superior</a:t>
            </a:r>
          </a:p>
          <a:p>
            <a:pPr algn="ctr"/>
            <a:endParaRPr lang="es-MX" sz="1400" b="1" dirty="0">
              <a:solidFill>
                <a:schemeClr val="tx1"/>
              </a:solidFill>
              <a:latin typeface="Georgia" panose="02040502050405020303" pitchFamily="18" charset="0"/>
            </a:endParaRPr>
          </a:p>
          <a:p>
            <a:pPr lvl="0" algn="ctr"/>
            <a:r>
              <a:rPr lang="es-MX" sz="1400" b="1" dirty="0">
                <a:solidFill>
                  <a:schemeClr val="tx1"/>
                </a:solidFill>
                <a:latin typeface="Georgia" panose="02040502050405020303" pitchFamily="18" charset="0"/>
              </a:rPr>
              <a:t>Reconocimiento de Validez Oficial de Estudios </a:t>
            </a:r>
          </a:p>
        </p:txBody>
      </p:sp>
      <p:sp>
        <p:nvSpPr>
          <p:cNvPr id="5" name="4 Rectángulo"/>
          <p:cNvSpPr/>
          <p:nvPr/>
        </p:nvSpPr>
        <p:spPr>
          <a:xfrm>
            <a:off x="611560" y="1916832"/>
            <a:ext cx="1800200" cy="417646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latin typeface="Georgia" panose="02040502050405020303" pitchFamily="18" charset="0"/>
              </a:rPr>
              <a:t>Mayor énfasis a la prevención de riesgos</a:t>
            </a:r>
            <a:endParaRPr lang="es-MX" sz="1400" b="1" dirty="0">
              <a:solidFill>
                <a:schemeClr val="tx1"/>
              </a:solidFill>
              <a:latin typeface="Georgia" panose="02040502050405020303" pitchFamily="18" charset="0"/>
            </a:endParaRPr>
          </a:p>
        </p:txBody>
      </p:sp>
      <p:sp>
        <p:nvSpPr>
          <p:cNvPr id="6" name="5 Rectángulo"/>
          <p:cNvSpPr/>
          <p:nvPr/>
        </p:nvSpPr>
        <p:spPr>
          <a:xfrm>
            <a:off x="4788024" y="1916832"/>
            <a:ext cx="1800200" cy="417646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dirty="0" smtClean="0">
              <a:solidFill>
                <a:schemeClr val="tx1"/>
              </a:solidFill>
              <a:latin typeface="Georgia" panose="02040502050405020303" pitchFamily="18" charset="0"/>
            </a:endParaRPr>
          </a:p>
          <a:p>
            <a:pPr algn="ctr"/>
            <a:r>
              <a:rPr lang="es-MX" sz="1400" b="1" dirty="0" smtClean="0">
                <a:solidFill>
                  <a:schemeClr val="tx1"/>
                </a:solidFill>
                <a:latin typeface="Georgia" panose="02040502050405020303" pitchFamily="18" charset="0"/>
              </a:rPr>
              <a:t>Uso de las tecnologías</a:t>
            </a:r>
          </a:p>
          <a:p>
            <a:pPr algn="ctr"/>
            <a:endParaRPr lang="es-MX" sz="1400" b="1" dirty="0">
              <a:solidFill>
                <a:schemeClr val="tx1"/>
              </a:solidFill>
              <a:latin typeface="Georgia" panose="02040502050405020303" pitchFamily="18" charset="0"/>
            </a:endParaRPr>
          </a:p>
          <a:p>
            <a:pPr algn="ctr"/>
            <a:r>
              <a:rPr lang="es-MX" sz="1400" b="1" dirty="0" smtClean="0">
                <a:solidFill>
                  <a:schemeClr val="tx1"/>
                </a:solidFill>
                <a:latin typeface="Georgia" panose="02040502050405020303" pitchFamily="18" charset="0"/>
              </a:rPr>
              <a:t>Prepa en Línea</a:t>
            </a:r>
          </a:p>
          <a:p>
            <a:pPr algn="ctr"/>
            <a:endParaRPr lang="es-MX" sz="1400" b="1" dirty="0">
              <a:solidFill>
                <a:schemeClr val="tx1"/>
              </a:solidFill>
              <a:latin typeface="Georgia" panose="02040502050405020303" pitchFamily="18" charset="0"/>
            </a:endParaRPr>
          </a:p>
          <a:p>
            <a:pPr algn="ctr"/>
            <a:r>
              <a:rPr lang="es-MX" sz="1400" b="1" dirty="0" smtClean="0">
                <a:solidFill>
                  <a:schemeClr val="tx1"/>
                </a:solidFill>
                <a:latin typeface="Georgia" panose="02040502050405020303" pitchFamily="18" charset="0"/>
              </a:rPr>
              <a:t>Transformación del Trabajo de los Docentes en el Aula</a:t>
            </a:r>
            <a:endParaRPr lang="es-MX" sz="1400" b="1" dirty="0">
              <a:solidFill>
                <a:schemeClr val="tx1"/>
              </a:solidFill>
              <a:latin typeface="Georgia" panose="02040502050405020303" pitchFamily="18" charset="0"/>
            </a:endParaRPr>
          </a:p>
        </p:txBody>
      </p:sp>
      <p:sp>
        <p:nvSpPr>
          <p:cNvPr id="7" name="6 Rectángulo"/>
          <p:cNvSpPr/>
          <p:nvPr/>
        </p:nvSpPr>
        <p:spPr>
          <a:xfrm>
            <a:off x="2699792" y="1916832"/>
            <a:ext cx="1800200" cy="417646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400" b="1" dirty="0" smtClean="0">
              <a:solidFill>
                <a:schemeClr val="tx1"/>
              </a:solidFill>
              <a:latin typeface="Georgia" panose="02040502050405020303" pitchFamily="18" charset="0"/>
            </a:endParaRPr>
          </a:p>
          <a:p>
            <a:pPr algn="ctr"/>
            <a:r>
              <a:rPr lang="es-MX" sz="1400" b="1" dirty="0" smtClean="0">
                <a:solidFill>
                  <a:schemeClr val="tx1"/>
                </a:solidFill>
                <a:latin typeface="Georgia" panose="02040502050405020303" pitchFamily="18" charset="0"/>
              </a:rPr>
              <a:t>Atención a los jóvenes que no estudian, no trabajan y no se capacitan</a:t>
            </a:r>
            <a:endParaRPr lang="es-MX" sz="1400" b="1" dirty="0">
              <a:solidFill>
                <a:schemeClr val="tx1"/>
              </a:solidFill>
              <a:latin typeface="Georgia" panose="02040502050405020303" pitchFamily="18" charset="0"/>
            </a:endParaRPr>
          </a:p>
        </p:txBody>
      </p:sp>
      <p:sp>
        <p:nvSpPr>
          <p:cNvPr id="8" name="7 Rectángulo"/>
          <p:cNvSpPr/>
          <p:nvPr/>
        </p:nvSpPr>
        <p:spPr>
          <a:xfrm>
            <a:off x="6804248" y="1938536"/>
            <a:ext cx="18002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latin typeface="Georgia" panose="02040502050405020303" pitchFamily="18" charset="0"/>
              </a:rPr>
              <a:t>Desarrollo Institucional</a:t>
            </a:r>
            <a:endParaRPr lang="es-MX" sz="1400" b="1" dirty="0">
              <a:latin typeface="Georgia" panose="02040502050405020303" pitchFamily="18" charset="0"/>
            </a:endParaRPr>
          </a:p>
        </p:txBody>
      </p:sp>
      <p:sp>
        <p:nvSpPr>
          <p:cNvPr id="9" name="8 Rectángulo"/>
          <p:cNvSpPr/>
          <p:nvPr/>
        </p:nvSpPr>
        <p:spPr>
          <a:xfrm>
            <a:off x="611560" y="1916832"/>
            <a:ext cx="1800200" cy="914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latin typeface="Georgia" panose="02040502050405020303" pitchFamily="18" charset="0"/>
              </a:rPr>
              <a:t>Continuidad y acompañamiento</a:t>
            </a:r>
            <a:endParaRPr lang="es-MX" sz="1400" b="1" dirty="0">
              <a:latin typeface="Georgia" panose="02040502050405020303" pitchFamily="18" charset="0"/>
            </a:endParaRPr>
          </a:p>
        </p:txBody>
      </p:sp>
      <p:sp>
        <p:nvSpPr>
          <p:cNvPr id="10" name="9 Rectángulo"/>
          <p:cNvSpPr/>
          <p:nvPr/>
        </p:nvSpPr>
        <p:spPr>
          <a:xfrm>
            <a:off x="4788024" y="1916832"/>
            <a:ext cx="1800200"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latin typeface="Georgia" panose="02040502050405020303" pitchFamily="18" charset="0"/>
              </a:rPr>
              <a:t>Innovación educativa</a:t>
            </a:r>
            <a:endParaRPr lang="es-MX" sz="1400" b="1" dirty="0">
              <a:latin typeface="Georgia" panose="02040502050405020303" pitchFamily="18" charset="0"/>
            </a:endParaRPr>
          </a:p>
        </p:txBody>
      </p:sp>
      <p:sp>
        <p:nvSpPr>
          <p:cNvPr id="11" name="10 Rectángulo"/>
          <p:cNvSpPr/>
          <p:nvPr/>
        </p:nvSpPr>
        <p:spPr>
          <a:xfrm>
            <a:off x="2699792" y="1916832"/>
            <a:ext cx="1800200" cy="9144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latin typeface="Georgia" panose="02040502050405020303" pitchFamily="18" charset="0"/>
              </a:rPr>
              <a:t>Ampliación de la oferta con equidad</a:t>
            </a:r>
            <a:endParaRPr lang="es-MX" sz="1400" b="1" dirty="0">
              <a:latin typeface="Georgia" panose="02040502050405020303" pitchFamily="18" charset="0"/>
            </a:endParaRPr>
          </a:p>
        </p:txBody>
      </p:sp>
    </p:spTree>
    <p:extLst>
      <p:ext uri="{BB962C8B-B14F-4D97-AF65-F5344CB8AC3E}">
        <p14:creationId xmlns:p14="http://schemas.microsoft.com/office/powerpoint/2010/main" val="4288082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214" y="11430"/>
            <a:ext cx="9036496" cy="885860"/>
          </a:xfrm>
        </p:spPr>
        <p:txBody>
          <a:bodyPr>
            <a:noAutofit/>
          </a:bodyPr>
          <a:lstStyle/>
          <a:p>
            <a:r>
              <a:rPr lang="es-MX" sz="2400" b="1" dirty="0" smtClean="0">
                <a:latin typeface="Georgia" pitchFamily="18" charset="0"/>
              </a:rPr>
              <a:t>Acciones para la prevención de</a:t>
            </a:r>
            <a:br>
              <a:rPr lang="es-MX" sz="2400" b="1" dirty="0" smtClean="0">
                <a:latin typeface="Georgia" pitchFamily="18" charset="0"/>
              </a:rPr>
            </a:br>
            <a:r>
              <a:rPr lang="es-MX" sz="2400" b="1" dirty="0" smtClean="0">
                <a:latin typeface="Georgia" pitchFamily="18" charset="0"/>
              </a:rPr>
              <a:t>conductas de riesgo en las y los estudiantes de EMS</a:t>
            </a:r>
            <a:endParaRPr lang="es-MX" sz="2400" b="1" dirty="0">
              <a:latin typeface="Georgia" pitchFamily="18" charset="0"/>
            </a:endParaRPr>
          </a:p>
        </p:txBody>
      </p:sp>
      <p:sp>
        <p:nvSpPr>
          <p:cNvPr id="10" name="CuadroTexto 9"/>
          <p:cNvSpPr txBox="1"/>
          <p:nvPr/>
        </p:nvSpPr>
        <p:spPr>
          <a:xfrm>
            <a:off x="236662" y="1306478"/>
            <a:ext cx="3903290" cy="2308324"/>
          </a:xfrm>
          <a:prstGeom prst="rect">
            <a:avLst/>
          </a:prstGeom>
          <a:noFill/>
          <a:ln>
            <a:noFill/>
          </a:ln>
        </p:spPr>
        <p:txBody>
          <a:bodyPr wrap="square" rtlCol="0">
            <a:spAutoFit/>
          </a:bodyPr>
          <a:lstStyle/>
          <a:p>
            <a:r>
              <a:rPr lang="es-MX" sz="1200" b="1" u="sng" dirty="0">
                <a:latin typeface="Georgia" pitchFamily="18" charset="0"/>
              </a:rPr>
              <a:t>Acciones relevantes en 2013</a:t>
            </a:r>
          </a:p>
          <a:p>
            <a:pPr algn="ctr"/>
            <a:endParaRPr lang="es-ES" sz="1200" b="1" dirty="0" smtClean="0">
              <a:solidFill>
                <a:schemeClr val="accent2">
                  <a:lumMod val="75000"/>
                </a:schemeClr>
              </a:solidFill>
              <a:latin typeface="Georgia" pitchFamily="18" charset="0"/>
              <a:cs typeface="Georgia"/>
            </a:endParaRPr>
          </a:p>
          <a:p>
            <a:pPr fontAlgn="b"/>
            <a:r>
              <a:rPr lang="es-ES" sz="1200" dirty="0" smtClean="0">
                <a:latin typeface="Georgia" pitchFamily="18" charset="0"/>
                <a:cs typeface="Georgia"/>
              </a:rPr>
              <a:t>Se instrumentó el Programa Construye T, dirigido a apoyar el </a:t>
            </a:r>
            <a:r>
              <a:rPr lang="es-ES_tradnl" sz="1200" dirty="0" smtClean="0">
                <a:latin typeface="Georgia" pitchFamily="18" charset="0"/>
                <a:cs typeface="Georgia"/>
              </a:rPr>
              <a:t>desarrollo </a:t>
            </a:r>
            <a:r>
              <a:rPr lang="es-ES_tradnl" sz="1200" dirty="0">
                <a:latin typeface="Georgia" pitchFamily="18" charset="0"/>
                <a:cs typeface="Georgia"/>
              </a:rPr>
              <a:t>integral </a:t>
            </a:r>
            <a:r>
              <a:rPr lang="es-ES_tradnl" sz="1200" dirty="0" smtClean="0">
                <a:latin typeface="Georgia" pitchFamily="18" charset="0"/>
                <a:cs typeface="Georgia"/>
              </a:rPr>
              <a:t>y la prevención de riesgos entre los jóvenes. </a:t>
            </a:r>
          </a:p>
          <a:p>
            <a:pPr fontAlgn="b"/>
            <a:endParaRPr lang="es-ES_tradnl" sz="1200" dirty="0">
              <a:latin typeface="Georgia" pitchFamily="18" charset="0"/>
              <a:cs typeface="Georgia"/>
            </a:endParaRPr>
          </a:p>
          <a:p>
            <a:pPr fontAlgn="b"/>
            <a:r>
              <a:rPr lang="es-ES_tradnl" sz="1200" dirty="0" smtClean="0">
                <a:latin typeface="Georgia" pitchFamily="18" charset="0"/>
                <a:cs typeface="Georgia"/>
              </a:rPr>
              <a:t>Esta intervención </a:t>
            </a:r>
            <a:r>
              <a:rPr lang="es-ES_tradnl" sz="1200" dirty="0">
                <a:latin typeface="Georgia" pitchFamily="18" charset="0"/>
                <a:cs typeface="Georgia"/>
              </a:rPr>
              <a:t>se </a:t>
            </a:r>
            <a:r>
              <a:rPr lang="es-ES_tradnl" sz="1200" dirty="0" smtClean="0">
                <a:latin typeface="Georgia" pitchFamily="18" charset="0"/>
                <a:cs typeface="Georgia"/>
              </a:rPr>
              <a:t>concentró </a:t>
            </a:r>
            <a:r>
              <a:rPr lang="es-ES_tradnl" sz="1200" dirty="0">
                <a:latin typeface="Georgia" pitchFamily="18" charset="0"/>
                <a:cs typeface="Georgia"/>
              </a:rPr>
              <a:t>en </a:t>
            </a:r>
            <a:r>
              <a:rPr lang="es-ES_tradnl" sz="1200" dirty="0" smtClean="0">
                <a:latin typeface="Georgia" pitchFamily="18" charset="0"/>
                <a:cs typeface="Georgia"/>
              </a:rPr>
              <a:t>7 </a:t>
            </a:r>
            <a:r>
              <a:rPr lang="es-ES_tradnl" sz="1200" dirty="0">
                <a:latin typeface="Georgia" pitchFamily="18" charset="0"/>
                <a:cs typeface="Georgia"/>
              </a:rPr>
              <a:t>dimensiones</a:t>
            </a:r>
            <a:r>
              <a:rPr lang="es-ES_tradnl" sz="1200" dirty="0" smtClean="0">
                <a:latin typeface="Georgia" pitchFamily="18" charset="0"/>
                <a:cs typeface="Georgia"/>
              </a:rPr>
              <a:t>: </a:t>
            </a:r>
            <a:r>
              <a:rPr lang="es-ES_tradnl" sz="1200" dirty="0">
                <a:latin typeface="Georgia" pitchFamily="18" charset="0"/>
              </a:rPr>
              <a:t>Salud sexual y </a:t>
            </a:r>
            <a:r>
              <a:rPr lang="es-ES_tradnl" sz="1200" dirty="0" smtClean="0">
                <a:latin typeface="Georgia" pitchFamily="18" charset="0"/>
              </a:rPr>
              <a:t>reproductiva; Prevención </a:t>
            </a:r>
            <a:r>
              <a:rPr lang="es-ES_tradnl" sz="1200" dirty="0">
                <a:latin typeface="Georgia" pitchFamily="18" charset="0"/>
              </a:rPr>
              <a:t>de </a:t>
            </a:r>
            <a:r>
              <a:rPr lang="es-ES_tradnl" sz="1200" dirty="0" smtClean="0">
                <a:latin typeface="Georgia" pitchFamily="18" charset="0"/>
              </a:rPr>
              <a:t>adicciones; Género</a:t>
            </a:r>
            <a:r>
              <a:rPr lang="es-ES_tradnl" sz="1200" dirty="0">
                <a:latin typeface="Georgia" pitchFamily="18" charset="0"/>
              </a:rPr>
              <a:t>, acoso y prevención de </a:t>
            </a:r>
            <a:r>
              <a:rPr lang="es-ES_tradnl" sz="1200" dirty="0" smtClean="0">
                <a:latin typeface="Georgia" pitchFamily="18" charset="0"/>
              </a:rPr>
              <a:t>violencia; </a:t>
            </a:r>
            <a:r>
              <a:rPr lang="en-US" sz="1200" dirty="0" err="1" smtClean="0">
                <a:latin typeface="Georgia" pitchFamily="18" charset="0"/>
              </a:rPr>
              <a:t>Salud</a:t>
            </a:r>
            <a:r>
              <a:rPr lang="en-US" sz="1200" dirty="0" smtClean="0">
                <a:latin typeface="Georgia" pitchFamily="18" charset="0"/>
              </a:rPr>
              <a:t> integral; </a:t>
            </a:r>
            <a:r>
              <a:rPr lang="es-ES_tradnl" sz="1200" dirty="0" smtClean="0">
                <a:latin typeface="Georgia" pitchFamily="18" charset="0"/>
              </a:rPr>
              <a:t>Activación física; Trayectoria </a:t>
            </a:r>
            <a:r>
              <a:rPr lang="es-ES_tradnl" sz="1200" dirty="0">
                <a:latin typeface="Georgia" pitchFamily="18" charset="0"/>
              </a:rPr>
              <a:t>de </a:t>
            </a:r>
            <a:r>
              <a:rPr lang="es-ES_tradnl" sz="1200" dirty="0" smtClean="0">
                <a:latin typeface="Georgia" pitchFamily="18" charset="0"/>
              </a:rPr>
              <a:t>vida; y Lectura</a:t>
            </a:r>
            <a:r>
              <a:rPr lang="es-ES_tradnl" sz="1200" dirty="0">
                <a:latin typeface="Georgia" pitchFamily="18" charset="0"/>
              </a:rPr>
              <a:t>, patrimonio y cultura</a:t>
            </a:r>
            <a:endParaRPr lang="es-MX" sz="1200" dirty="0">
              <a:latin typeface="Georgia" pitchFamily="18" charset="0"/>
            </a:endParaRPr>
          </a:p>
          <a:p>
            <a:pPr marL="285750" indent="-285750">
              <a:buFont typeface="Arial" panose="020B0604020202020204" pitchFamily="34" charset="0"/>
              <a:buChar char="•"/>
            </a:pPr>
            <a:endParaRPr lang="es-ES_tradnl" sz="1200" dirty="0">
              <a:latin typeface="Georgia"/>
              <a:cs typeface="Georgia"/>
            </a:endParaRPr>
          </a:p>
        </p:txBody>
      </p:sp>
      <p:sp>
        <p:nvSpPr>
          <p:cNvPr id="11" name="CuadroTexto 10"/>
          <p:cNvSpPr txBox="1"/>
          <p:nvPr/>
        </p:nvSpPr>
        <p:spPr>
          <a:xfrm>
            <a:off x="4773166" y="1327056"/>
            <a:ext cx="4104456" cy="4524315"/>
          </a:xfrm>
          <a:prstGeom prst="rect">
            <a:avLst/>
          </a:prstGeom>
          <a:noFill/>
          <a:ln w="38100" cmpd="sng">
            <a:noFill/>
          </a:ln>
        </p:spPr>
        <p:txBody>
          <a:bodyPr wrap="square" rtlCol="0">
            <a:spAutoFit/>
          </a:bodyPr>
          <a:lstStyle/>
          <a:p>
            <a:r>
              <a:rPr lang="es-MX" sz="1200" b="1" u="sng" dirty="0">
                <a:latin typeface="Georgia" pitchFamily="18" charset="0"/>
              </a:rPr>
              <a:t>Acciones propuestas para 2014</a:t>
            </a:r>
          </a:p>
          <a:p>
            <a:endParaRPr lang="es-ES" sz="1200" dirty="0">
              <a:latin typeface="Georgia"/>
              <a:cs typeface="Georgia"/>
            </a:endParaRPr>
          </a:p>
          <a:p>
            <a:r>
              <a:rPr lang="es-ES" sz="1200" dirty="0" smtClean="0">
                <a:latin typeface="Georgia"/>
                <a:cs typeface="Georgia"/>
              </a:rPr>
              <a:t>Más estudiantes beneficiados</a:t>
            </a:r>
          </a:p>
          <a:p>
            <a:pPr marL="285750" indent="-285750">
              <a:buFont typeface="Arial"/>
              <a:buChar char="•"/>
            </a:pPr>
            <a:endParaRPr lang="es-ES" sz="1200" dirty="0" smtClean="0">
              <a:latin typeface="Georgia"/>
              <a:cs typeface="Georgia"/>
            </a:endParaRPr>
          </a:p>
          <a:p>
            <a:pPr marL="285750" indent="-285750">
              <a:buFont typeface="Arial"/>
              <a:buChar char="•"/>
            </a:pPr>
            <a:r>
              <a:rPr lang="es-ES" sz="1200" dirty="0" smtClean="0">
                <a:latin typeface="Georgia"/>
                <a:cs typeface="Georgia"/>
              </a:rPr>
              <a:t>2,500 planteles Construye T</a:t>
            </a:r>
          </a:p>
          <a:p>
            <a:pPr marL="285750" indent="-285750">
              <a:buFont typeface="Arial"/>
              <a:buChar char="•"/>
            </a:pPr>
            <a:r>
              <a:rPr lang="es-ES" sz="1200" dirty="0" smtClean="0">
                <a:latin typeface="Georgia"/>
                <a:cs typeface="Georgia"/>
              </a:rPr>
              <a:t>2 millones de estudiantes capacitados</a:t>
            </a:r>
          </a:p>
          <a:p>
            <a:endParaRPr lang="es-ES" sz="1200" dirty="0">
              <a:latin typeface="Georgia"/>
              <a:cs typeface="Georgia"/>
            </a:endParaRPr>
          </a:p>
          <a:p>
            <a:r>
              <a:rPr lang="es-ES" sz="1200" dirty="0" smtClean="0">
                <a:latin typeface="Georgia"/>
                <a:cs typeface="Georgia"/>
              </a:rPr>
              <a:t>Más iniciativas coordinadas</a:t>
            </a:r>
          </a:p>
          <a:p>
            <a:pPr marL="285750" indent="-285750">
              <a:buFont typeface="Arial"/>
              <a:buChar char="•"/>
            </a:pPr>
            <a:endParaRPr lang="es-ES" sz="1200" dirty="0" smtClean="0">
              <a:latin typeface="Georgia"/>
              <a:cs typeface="Georgia"/>
            </a:endParaRPr>
          </a:p>
          <a:p>
            <a:pPr marL="285750" indent="-285750">
              <a:buFont typeface="Arial"/>
              <a:buChar char="•"/>
            </a:pPr>
            <a:r>
              <a:rPr lang="es-ES" sz="1200" dirty="0" smtClean="0">
                <a:latin typeface="Georgia"/>
                <a:cs typeface="Georgia"/>
              </a:rPr>
              <a:t>Diseño y puesta en marcha de un sitio web para brindar a los jóvenes herramientas que les permitan prevenir riesgos. </a:t>
            </a:r>
          </a:p>
          <a:p>
            <a:pPr marL="285750" indent="-285750">
              <a:buFont typeface="Arial"/>
              <a:buChar char="•"/>
            </a:pPr>
            <a:endParaRPr lang="es-ES" sz="1200" dirty="0" smtClean="0">
              <a:latin typeface="Georgia"/>
              <a:cs typeface="Georgia"/>
            </a:endParaRPr>
          </a:p>
          <a:p>
            <a:pPr marL="285750" indent="-285750">
              <a:buFont typeface="Arial"/>
              <a:buChar char="•"/>
            </a:pPr>
            <a:r>
              <a:rPr lang="es-ES" sz="1200" dirty="0" smtClean="0">
                <a:latin typeface="Georgia"/>
                <a:cs typeface="Georgia"/>
              </a:rPr>
              <a:t>Plataforma dirigida a potenciar las competencias lectoras de los jóvenes</a:t>
            </a:r>
          </a:p>
          <a:p>
            <a:pPr marL="285750" indent="-285750">
              <a:buFont typeface="Arial"/>
              <a:buChar char="•"/>
            </a:pPr>
            <a:endParaRPr lang="es-ES" sz="1200" dirty="0" smtClean="0">
              <a:latin typeface="Georgia"/>
              <a:cs typeface="Georgia"/>
            </a:endParaRPr>
          </a:p>
          <a:p>
            <a:pPr marL="285750" indent="-285750">
              <a:buFont typeface="Arial"/>
              <a:buChar char="•"/>
            </a:pPr>
            <a:r>
              <a:rPr lang="es-ES" sz="1200" dirty="0" smtClean="0">
                <a:latin typeface="Georgia"/>
                <a:cs typeface="Georgia"/>
              </a:rPr>
              <a:t>Elaborar protocolos dirigidos a directores y docentes para prevenir y atender problemas relevantes que afectan a los jóvenes.</a:t>
            </a:r>
          </a:p>
          <a:p>
            <a:pPr marL="285750" indent="-285750">
              <a:buFont typeface="Arial"/>
              <a:buChar char="•"/>
            </a:pPr>
            <a:endParaRPr lang="es-ES" sz="1200" dirty="0" smtClean="0">
              <a:latin typeface="Georgia"/>
              <a:cs typeface="Georgia"/>
            </a:endParaRPr>
          </a:p>
          <a:p>
            <a:pPr marL="285750" indent="-285750">
              <a:buFont typeface="Arial"/>
              <a:buChar char="•"/>
            </a:pPr>
            <a:r>
              <a:rPr lang="es-ES" sz="1200" dirty="0" smtClean="0">
                <a:latin typeface="Georgia"/>
                <a:cs typeface="Georgia"/>
              </a:rPr>
              <a:t>Campaña nacional sobre prevención de riesgos.</a:t>
            </a:r>
          </a:p>
          <a:p>
            <a:pPr marL="285750" indent="-285750">
              <a:buFont typeface="Arial"/>
              <a:buChar char="•"/>
            </a:pPr>
            <a:endParaRPr lang="es-ES" sz="1200" dirty="0">
              <a:latin typeface="Georgia"/>
              <a:cs typeface="Georgia"/>
            </a:endParaRPr>
          </a:p>
          <a:p>
            <a:pPr marL="285750" indent="-285750">
              <a:buFont typeface="Arial"/>
              <a:buChar char="•"/>
            </a:pPr>
            <a:r>
              <a:rPr lang="es-ES" sz="1200" dirty="0">
                <a:latin typeface="Georgia"/>
                <a:cs typeface="Georgia"/>
              </a:rPr>
              <a:t>Puesta en marcha del Proyecto </a:t>
            </a:r>
            <a:r>
              <a:rPr lang="es-ES" sz="1200" i="1" dirty="0">
                <a:latin typeface="Georgia"/>
                <a:cs typeface="Georgia"/>
              </a:rPr>
              <a:t>Enseña por México</a:t>
            </a:r>
            <a:r>
              <a:rPr lang="es-ES" sz="1200" dirty="0">
                <a:latin typeface="Georgia"/>
                <a:cs typeface="Georgia"/>
              </a:rPr>
              <a:t>.</a:t>
            </a:r>
          </a:p>
          <a:p>
            <a:pPr marL="285750" indent="-285750">
              <a:buFont typeface="Arial"/>
              <a:buChar char="•"/>
            </a:pPr>
            <a:endParaRPr lang="es-ES" sz="1200" dirty="0">
              <a:latin typeface="Georgia"/>
              <a:cs typeface="Georgia"/>
            </a:endParaRPr>
          </a:p>
        </p:txBody>
      </p:sp>
      <p:sp>
        <p:nvSpPr>
          <p:cNvPr id="13" name="CuadroTexto 12"/>
          <p:cNvSpPr txBox="1"/>
          <p:nvPr/>
        </p:nvSpPr>
        <p:spPr>
          <a:xfrm>
            <a:off x="236662" y="4207376"/>
            <a:ext cx="3903290" cy="1384995"/>
          </a:xfrm>
          <a:prstGeom prst="rect">
            <a:avLst/>
          </a:prstGeom>
          <a:noFill/>
          <a:ln>
            <a:noFill/>
          </a:ln>
        </p:spPr>
        <p:txBody>
          <a:bodyPr wrap="square" rtlCol="0">
            <a:spAutoFit/>
          </a:bodyPr>
          <a:lstStyle/>
          <a:p>
            <a:r>
              <a:rPr lang="es-MX" sz="1200" b="1" u="sng" dirty="0">
                <a:latin typeface="Georgia" pitchFamily="18" charset="0"/>
              </a:rPr>
              <a:t>Resultados obtenidos en 2013</a:t>
            </a:r>
          </a:p>
          <a:p>
            <a:pPr algn="just"/>
            <a:endParaRPr lang="es-ES" sz="1200" b="1" dirty="0" smtClean="0">
              <a:solidFill>
                <a:srgbClr val="000000"/>
              </a:solidFill>
              <a:latin typeface="Georgia"/>
              <a:cs typeface="Georgia"/>
            </a:endParaRPr>
          </a:p>
          <a:p>
            <a:pPr algn="just"/>
            <a:r>
              <a:rPr lang="es-ES" sz="1200" dirty="0" smtClean="0">
                <a:solidFill>
                  <a:srgbClr val="000000"/>
                </a:solidFill>
                <a:latin typeface="Georgia"/>
                <a:cs typeface="Georgia"/>
              </a:rPr>
              <a:t>Se atendieron 1,264 planteles y 1.2 </a:t>
            </a:r>
            <a:r>
              <a:rPr lang="es-ES" sz="1200" dirty="0">
                <a:solidFill>
                  <a:srgbClr val="000000"/>
                </a:solidFill>
                <a:latin typeface="Georgia"/>
                <a:cs typeface="Georgia"/>
              </a:rPr>
              <a:t>millones de estudiantes beneficiados</a:t>
            </a:r>
          </a:p>
          <a:p>
            <a:pPr algn="just"/>
            <a:endParaRPr lang="es-ES" sz="1200" b="1" dirty="0" smtClean="0">
              <a:solidFill>
                <a:srgbClr val="000000"/>
              </a:solidFill>
              <a:latin typeface="Georgia"/>
              <a:cs typeface="Georgia"/>
            </a:endParaRPr>
          </a:p>
          <a:p>
            <a:pPr algn="just"/>
            <a:r>
              <a:rPr lang="es-ES" sz="1200" dirty="0" smtClean="0">
                <a:solidFill>
                  <a:srgbClr val="000000"/>
                </a:solidFill>
                <a:latin typeface="Georgia"/>
                <a:cs typeface="Georgia"/>
              </a:rPr>
              <a:t>Con intervenciones intersectoriales se atendió, adicionalmente, 690 mil estudiantes</a:t>
            </a:r>
            <a:endParaRPr lang="es-ES" sz="1200" dirty="0">
              <a:solidFill>
                <a:srgbClr val="000000"/>
              </a:solidFill>
              <a:latin typeface="Georgia"/>
              <a:cs typeface="Georgia"/>
            </a:endParaRPr>
          </a:p>
        </p:txBody>
      </p:sp>
    </p:spTree>
    <p:extLst>
      <p:ext uri="{BB962C8B-B14F-4D97-AF65-F5344CB8AC3E}">
        <p14:creationId xmlns:p14="http://schemas.microsoft.com/office/powerpoint/2010/main" val="173508738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5954"/>
            <a:ext cx="9059356" cy="1143000"/>
          </a:xfrm>
        </p:spPr>
        <p:txBody>
          <a:bodyPr>
            <a:noAutofit/>
          </a:bodyPr>
          <a:lstStyle/>
          <a:p>
            <a:r>
              <a:rPr lang="es-MX" sz="2400" b="1" dirty="0" smtClean="0">
                <a:latin typeface="Georgia" pitchFamily="18" charset="0"/>
              </a:rPr>
              <a:t>Enseña por México: </a:t>
            </a:r>
            <a:br>
              <a:rPr lang="es-MX" sz="2400" b="1" dirty="0" smtClean="0">
                <a:latin typeface="Georgia" pitchFamily="18" charset="0"/>
              </a:rPr>
            </a:br>
            <a:r>
              <a:rPr lang="es-MX" sz="2400" b="1" dirty="0" smtClean="0">
                <a:latin typeface="Georgia" pitchFamily="18" charset="0"/>
              </a:rPr>
              <a:t>Líderes que impulsan la calidad educativa</a:t>
            </a:r>
            <a:endParaRPr lang="es-MX" sz="2400" b="1" dirty="0"/>
          </a:p>
        </p:txBody>
      </p:sp>
      <p:sp>
        <p:nvSpPr>
          <p:cNvPr id="3" name="CuadroTexto 2"/>
          <p:cNvSpPr txBox="1"/>
          <p:nvPr/>
        </p:nvSpPr>
        <p:spPr>
          <a:xfrm>
            <a:off x="251520" y="1436577"/>
            <a:ext cx="4176464" cy="5016759"/>
          </a:xfrm>
          <a:prstGeom prst="rect">
            <a:avLst/>
          </a:prstGeom>
          <a:noFill/>
          <a:ln>
            <a:noFill/>
          </a:ln>
        </p:spPr>
        <p:txBody>
          <a:bodyPr wrap="square" rtlCol="0">
            <a:spAutoFit/>
          </a:bodyPr>
          <a:lstStyle/>
          <a:p>
            <a:pPr algn="ctr"/>
            <a:r>
              <a:rPr lang="es-ES" sz="1600" b="1" dirty="0" smtClean="0">
                <a:latin typeface="Georgia"/>
                <a:cs typeface="Georgia"/>
              </a:rPr>
              <a:t>Modelo General</a:t>
            </a:r>
          </a:p>
          <a:p>
            <a:endParaRPr lang="es-ES" sz="1600" dirty="0">
              <a:latin typeface="Georgia"/>
              <a:cs typeface="Georgia"/>
            </a:endParaRPr>
          </a:p>
          <a:p>
            <a:pPr marL="285750" indent="-285750">
              <a:buFont typeface="Wingdings" charset="2"/>
              <a:buChar char="Ø"/>
            </a:pPr>
            <a:r>
              <a:rPr lang="es-ES" sz="1600" b="1" dirty="0" smtClean="0">
                <a:latin typeface="Georgia"/>
                <a:cs typeface="Georgia"/>
              </a:rPr>
              <a:t>Busca contribuir a aumentar la calidad educativa</a:t>
            </a:r>
            <a:r>
              <a:rPr lang="es-ES" sz="1600" dirty="0" smtClean="0">
                <a:latin typeface="Georgia"/>
                <a:cs typeface="Georgia"/>
              </a:rPr>
              <a:t>.</a:t>
            </a:r>
          </a:p>
          <a:p>
            <a:pPr marL="285750" indent="-285750">
              <a:buFont typeface="Wingdings" charset="2"/>
              <a:buChar char="Ø"/>
            </a:pPr>
            <a:endParaRPr lang="es-ES" sz="1600" dirty="0">
              <a:latin typeface="Georgia"/>
              <a:cs typeface="Georgia"/>
            </a:endParaRPr>
          </a:p>
          <a:p>
            <a:pPr marL="285750" indent="-285750">
              <a:buFont typeface="Wingdings" charset="2"/>
              <a:buChar char="Ø"/>
            </a:pPr>
            <a:r>
              <a:rPr lang="es-ES" sz="1600" b="1" dirty="0" smtClean="0">
                <a:latin typeface="Georgia"/>
                <a:cs typeface="Georgia"/>
              </a:rPr>
              <a:t>Recluta y capacita a los mejores graduados universitarios </a:t>
            </a:r>
            <a:r>
              <a:rPr lang="es-ES" sz="1600" dirty="0" smtClean="0">
                <a:latin typeface="Georgia"/>
                <a:cs typeface="Georgia"/>
              </a:rPr>
              <a:t>para fungir como maestros líderes en escuelas de bajo desempeño por 2 años.</a:t>
            </a:r>
          </a:p>
          <a:p>
            <a:pPr marL="285750" indent="-285750">
              <a:buFont typeface="Wingdings" charset="2"/>
              <a:buChar char="Ø"/>
            </a:pPr>
            <a:endParaRPr lang="es-ES" sz="1600" dirty="0">
              <a:latin typeface="Georgia"/>
              <a:cs typeface="Georgia"/>
            </a:endParaRPr>
          </a:p>
          <a:p>
            <a:pPr marL="285750" indent="-285750">
              <a:buFont typeface="Wingdings" charset="2"/>
              <a:buChar char="Ø"/>
            </a:pPr>
            <a:r>
              <a:rPr lang="es-ES" sz="1600" b="1" dirty="0">
                <a:latin typeface="Georgia"/>
                <a:cs typeface="Georgia"/>
              </a:rPr>
              <a:t>G</a:t>
            </a:r>
            <a:r>
              <a:rPr lang="es-ES" sz="1600" b="1" dirty="0" smtClean="0">
                <a:latin typeface="Georgia"/>
                <a:cs typeface="Georgia"/>
              </a:rPr>
              <a:t>enera un impacto positivo en el aprendizaje y la autoestima de los estudiantes</a:t>
            </a:r>
            <a:r>
              <a:rPr lang="es-ES" sz="1600" dirty="0" smtClean="0">
                <a:latin typeface="Georgia"/>
                <a:cs typeface="Georgia"/>
              </a:rPr>
              <a:t>, según muestra la evidencia internacional (BID, 2010).</a:t>
            </a:r>
          </a:p>
          <a:p>
            <a:pPr marL="285750" indent="-285750">
              <a:buFont typeface="Wingdings" charset="2"/>
              <a:buChar char="Ø"/>
            </a:pPr>
            <a:endParaRPr lang="es-ES" sz="1600" dirty="0">
              <a:latin typeface="Georgia"/>
              <a:cs typeface="Georgia"/>
            </a:endParaRPr>
          </a:p>
          <a:p>
            <a:pPr marL="285750" indent="-285750">
              <a:buFont typeface="Wingdings" charset="2"/>
              <a:buChar char="Ø"/>
            </a:pPr>
            <a:r>
              <a:rPr lang="es-ES" sz="1600" b="1" dirty="0" smtClean="0">
                <a:latin typeface="Georgia"/>
                <a:cs typeface="Georgia"/>
              </a:rPr>
              <a:t>Fomenta la colaboración entre los sectores </a:t>
            </a:r>
            <a:r>
              <a:rPr lang="es-ES" sz="1600" dirty="0" smtClean="0">
                <a:latin typeface="Georgia"/>
                <a:cs typeface="Georgia"/>
              </a:rPr>
              <a:t>público y privado.</a:t>
            </a:r>
          </a:p>
          <a:p>
            <a:pPr marL="285750" indent="-285750">
              <a:buFont typeface="Wingdings" charset="2"/>
              <a:buChar char="Ø"/>
            </a:pPr>
            <a:endParaRPr lang="es-ES" sz="1600" dirty="0">
              <a:latin typeface="Georgia"/>
              <a:cs typeface="Georgia"/>
            </a:endParaRPr>
          </a:p>
          <a:p>
            <a:pPr marL="285750" indent="-285750">
              <a:buFont typeface="Wingdings" charset="2"/>
              <a:buChar char="Ø"/>
            </a:pPr>
            <a:r>
              <a:rPr lang="es-ES" sz="1600" b="1" dirty="0">
                <a:latin typeface="Georgia"/>
                <a:cs typeface="Georgia"/>
              </a:rPr>
              <a:t>O</a:t>
            </a:r>
            <a:r>
              <a:rPr lang="es-ES" sz="1600" b="1" dirty="0" smtClean="0">
                <a:latin typeface="Georgia"/>
                <a:cs typeface="Georgia"/>
              </a:rPr>
              <a:t>pera actualmente en 30 países </a:t>
            </a:r>
            <a:r>
              <a:rPr lang="es-ES" sz="1600" dirty="0" smtClean="0">
                <a:latin typeface="Georgia"/>
                <a:cs typeface="Georgia"/>
              </a:rPr>
              <a:t>como Chile, Perú y Estados Unidos. </a:t>
            </a:r>
            <a:endParaRPr lang="es-ES" sz="1600" dirty="0">
              <a:latin typeface="Georgia"/>
              <a:cs typeface="Georgia"/>
            </a:endParaRPr>
          </a:p>
        </p:txBody>
      </p:sp>
      <p:sp>
        <p:nvSpPr>
          <p:cNvPr id="5" name="CuadroTexto 4"/>
          <p:cNvSpPr txBox="1"/>
          <p:nvPr/>
        </p:nvSpPr>
        <p:spPr>
          <a:xfrm>
            <a:off x="4572000" y="1587564"/>
            <a:ext cx="4392488" cy="3785652"/>
          </a:xfrm>
          <a:prstGeom prst="rect">
            <a:avLst/>
          </a:prstGeom>
          <a:noFill/>
          <a:ln>
            <a:noFill/>
          </a:ln>
        </p:spPr>
        <p:txBody>
          <a:bodyPr wrap="square" rtlCol="0">
            <a:spAutoFit/>
          </a:bodyPr>
          <a:lstStyle/>
          <a:p>
            <a:pPr algn="ctr"/>
            <a:r>
              <a:rPr lang="es-ES" sz="1600" b="1" dirty="0" smtClean="0">
                <a:latin typeface="Georgia"/>
                <a:cs typeface="Georgia"/>
              </a:rPr>
              <a:t>Implementación en </a:t>
            </a:r>
          </a:p>
          <a:p>
            <a:pPr algn="ctr"/>
            <a:r>
              <a:rPr lang="es-ES" sz="1600" b="1" dirty="0" smtClean="0">
                <a:latin typeface="Georgia"/>
                <a:cs typeface="Georgia"/>
              </a:rPr>
              <a:t>MÉXICO en 2014</a:t>
            </a:r>
          </a:p>
          <a:p>
            <a:endParaRPr lang="es-ES" sz="1600" dirty="0">
              <a:latin typeface="Georgia"/>
              <a:cs typeface="Georgia"/>
            </a:endParaRPr>
          </a:p>
          <a:p>
            <a:pPr marL="285750" indent="-285750">
              <a:buFont typeface="Wingdings" charset="2"/>
              <a:buChar char="Ø"/>
            </a:pPr>
            <a:r>
              <a:rPr lang="es-ES" sz="1600" b="1" dirty="0" smtClean="0">
                <a:latin typeface="Georgia"/>
                <a:cs typeface="Georgia"/>
              </a:rPr>
              <a:t>Beneficiará a:</a:t>
            </a:r>
          </a:p>
          <a:p>
            <a:pPr marL="742950" lvl="1" indent="-285750">
              <a:buFont typeface="Arial"/>
              <a:buChar char="•"/>
            </a:pPr>
            <a:r>
              <a:rPr lang="es-ES" sz="1600" dirty="0" smtClean="0">
                <a:latin typeface="Georgia"/>
                <a:cs typeface="Georgia"/>
              </a:rPr>
              <a:t>6 estados (PU, NL, JL, EM, GT, HI</a:t>
            </a:r>
            <a:r>
              <a:rPr lang="es-ES_tradnl" sz="1600" dirty="0" smtClean="0">
                <a:latin typeface="Georgia"/>
                <a:cs typeface="Georgia"/>
              </a:rPr>
              <a:t>)</a:t>
            </a:r>
            <a:endParaRPr lang="es-ES" sz="1600" dirty="0" smtClean="0">
              <a:latin typeface="Georgia"/>
              <a:cs typeface="Georgia"/>
            </a:endParaRPr>
          </a:p>
          <a:p>
            <a:pPr marL="742950" lvl="1" indent="-285750">
              <a:buFont typeface="Arial"/>
              <a:buChar char="•"/>
            </a:pPr>
            <a:r>
              <a:rPr lang="es-ES" sz="1600" b="1" dirty="0" smtClean="0">
                <a:latin typeface="Georgia"/>
                <a:cs typeface="Georgia"/>
              </a:rPr>
              <a:t>39,000 estudiantes de EMS</a:t>
            </a:r>
          </a:p>
          <a:p>
            <a:pPr marL="742950" lvl="1" indent="-285750">
              <a:buFont typeface="Arial"/>
              <a:buChar char="•"/>
            </a:pPr>
            <a:r>
              <a:rPr lang="es-ES" sz="1600" dirty="0" smtClean="0">
                <a:latin typeface="Georgia"/>
                <a:cs typeface="Georgia"/>
              </a:rPr>
              <a:t>254 escuelas públicas con muy  bajo desempeño en la Prueba Enlace </a:t>
            </a:r>
          </a:p>
          <a:p>
            <a:pPr marL="742950" lvl="1" indent="-285750">
              <a:buFont typeface="Arial"/>
              <a:buChar char="•"/>
            </a:pPr>
            <a:r>
              <a:rPr lang="es-ES" sz="1600" dirty="0" smtClean="0">
                <a:latin typeface="Georgia"/>
                <a:cs typeface="Georgia"/>
              </a:rPr>
              <a:t>390 líderes o “</a:t>
            </a:r>
            <a:r>
              <a:rPr lang="es-ES" sz="1600" dirty="0" err="1" smtClean="0">
                <a:latin typeface="Georgia"/>
                <a:cs typeface="Georgia"/>
              </a:rPr>
              <a:t>PEMs</a:t>
            </a:r>
            <a:r>
              <a:rPr lang="es-ES" sz="1600" dirty="0" smtClean="0">
                <a:latin typeface="Georgia"/>
                <a:cs typeface="Georgia"/>
              </a:rPr>
              <a:t>”</a:t>
            </a:r>
          </a:p>
          <a:p>
            <a:pPr marL="285750" indent="-285750">
              <a:buFont typeface="Arial"/>
              <a:buChar char="•"/>
            </a:pPr>
            <a:endParaRPr lang="es-ES" sz="1600" dirty="0">
              <a:latin typeface="Georgia"/>
              <a:cs typeface="Georgia"/>
            </a:endParaRPr>
          </a:p>
          <a:p>
            <a:endParaRPr lang="es-ES" sz="1600" dirty="0">
              <a:latin typeface="Georgia"/>
              <a:cs typeface="Georgia"/>
            </a:endParaRPr>
          </a:p>
          <a:p>
            <a:endParaRPr lang="es-ES" sz="1600" dirty="0" smtClean="0">
              <a:latin typeface="Georgia"/>
              <a:cs typeface="Georgia"/>
            </a:endParaRPr>
          </a:p>
          <a:p>
            <a:endParaRPr lang="es-ES" sz="1600" dirty="0">
              <a:latin typeface="Georgia"/>
              <a:cs typeface="Georgia"/>
            </a:endParaRPr>
          </a:p>
          <a:p>
            <a:endParaRPr lang="es-ES" sz="1600" dirty="0" smtClean="0">
              <a:latin typeface="Georgia"/>
              <a:cs typeface="Georgia"/>
            </a:endParaRPr>
          </a:p>
          <a:p>
            <a:endParaRPr lang="es-ES" sz="1600" dirty="0">
              <a:latin typeface="Georgia"/>
              <a:cs typeface="Georgia"/>
            </a:endParaRPr>
          </a:p>
        </p:txBody>
      </p:sp>
    </p:spTree>
    <p:extLst>
      <p:ext uri="{BB962C8B-B14F-4D97-AF65-F5344CB8AC3E}">
        <p14:creationId xmlns:p14="http://schemas.microsoft.com/office/powerpoint/2010/main" val="1654610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7111" y="129987"/>
            <a:ext cx="9179690" cy="1138773"/>
          </a:xfrm>
          <a:prstGeom prst="rect">
            <a:avLst/>
          </a:prstGeom>
          <a:noFill/>
        </p:spPr>
        <p:txBody>
          <a:bodyPr wrap="square" rtlCol="0">
            <a:spAutoFit/>
          </a:bodyPr>
          <a:lstStyle/>
          <a:p>
            <a:pPr algn="ctr"/>
            <a:r>
              <a:rPr lang="es-MX" sz="2400" b="1" dirty="0" smtClean="0">
                <a:latin typeface="Georgia" panose="02040502050405020303" pitchFamily="18" charset="0"/>
              </a:rPr>
              <a:t>Estrategias de ampliación de la oferta </a:t>
            </a:r>
          </a:p>
          <a:p>
            <a:pPr algn="ctr"/>
            <a:r>
              <a:rPr lang="es-MX" sz="2400" b="1" dirty="0" smtClean="0">
                <a:latin typeface="Georgia" panose="02040502050405020303" pitchFamily="18" charset="0"/>
              </a:rPr>
              <a:t>educativa con equidad. </a:t>
            </a:r>
          </a:p>
          <a:p>
            <a:pPr algn="ctr"/>
            <a:r>
              <a:rPr lang="es-MX" sz="2000" b="1" dirty="0" smtClean="0">
                <a:latin typeface="Georgia" panose="02040502050405020303" pitchFamily="18" charset="0"/>
              </a:rPr>
              <a:t>Atención de jóvenes que no estudian, no se capacitan y no trabajan</a:t>
            </a:r>
            <a:endParaRPr lang="es-MX" sz="2000" b="1" dirty="0">
              <a:latin typeface="Georgia" panose="02040502050405020303" pitchFamily="18" charset="0"/>
            </a:endParaRPr>
          </a:p>
        </p:txBody>
      </p:sp>
      <p:grpSp>
        <p:nvGrpSpPr>
          <p:cNvPr id="7" name="Grupo 6"/>
          <p:cNvGrpSpPr/>
          <p:nvPr/>
        </p:nvGrpSpPr>
        <p:grpSpPr>
          <a:xfrm>
            <a:off x="139927" y="2605396"/>
            <a:ext cx="4827362" cy="3055852"/>
            <a:chOff x="304798" y="3460838"/>
            <a:chExt cx="5430983" cy="3078075"/>
          </a:xfrm>
        </p:grpSpPr>
        <p:graphicFrame>
          <p:nvGraphicFramePr>
            <p:cNvPr id="10" name="Chart 3"/>
            <p:cNvGraphicFramePr>
              <a:graphicFrameLocks/>
            </p:cNvGraphicFramePr>
            <p:nvPr>
              <p:extLst>
                <p:ext uri="{D42A27DB-BD31-4B8C-83A1-F6EECF244321}">
                  <p14:modId xmlns:p14="http://schemas.microsoft.com/office/powerpoint/2010/main" val="4035143541"/>
                </p:ext>
              </p:extLst>
            </p:nvPr>
          </p:nvGraphicFramePr>
          <p:xfrm>
            <a:off x="304798" y="3460838"/>
            <a:ext cx="5430983" cy="3078075"/>
          </p:xfrm>
          <a:graphic>
            <a:graphicData uri="http://schemas.openxmlformats.org/drawingml/2006/chart">
              <c:chart xmlns:c="http://schemas.openxmlformats.org/drawingml/2006/chart" xmlns:r="http://schemas.openxmlformats.org/officeDocument/2006/relationships" r:id="rId2"/>
            </a:graphicData>
          </a:graphic>
        </p:graphicFrame>
        <p:sp>
          <p:nvSpPr>
            <p:cNvPr id="11" name="CuadroTexto 1"/>
            <p:cNvSpPr txBox="1"/>
            <p:nvPr/>
          </p:nvSpPr>
          <p:spPr>
            <a:xfrm>
              <a:off x="4164806" y="5432395"/>
              <a:ext cx="1351463" cy="24309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MX" sz="900" b="1" dirty="0" smtClean="0">
                  <a:solidFill>
                    <a:schemeClr val="bg1"/>
                  </a:solidFill>
                  <a:latin typeface="Georgia" panose="02040502050405020303" pitchFamily="18" charset="0"/>
                </a:rPr>
                <a:t>EMS COMPLETA</a:t>
              </a:r>
              <a:endParaRPr lang="es-MX" sz="900" b="1" dirty="0">
                <a:solidFill>
                  <a:schemeClr val="bg1"/>
                </a:solidFill>
                <a:latin typeface="Georgia" panose="02040502050405020303" pitchFamily="18" charset="0"/>
              </a:endParaRPr>
            </a:p>
          </p:txBody>
        </p:sp>
        <p:sp>
          <p:nvSpPr>
            <p:cNvPr id="12" name="CuadroTexto 1"/>
            <p:cNvSpPr txBox="1"/>
            <p:nvPr/>
          </p:nvSpPr>
          <p:spPr>
            <a:xfrm>
              <a:off x="944284" y="5080864"/>
              <a:ext cx="1610239" cy="21040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MX" sz="900" b="1" dirty="0" smtClean="0">
                  <a:solidFill>
                    <a:schemeClr val="bg1"/>
                  </a:solidFill>
                  <a:latin typeface="Georgia" panose="02040502050405020303" pitchFamily="18" charset="0"/>
                </a:rPr>
                <a:t>SECUNDARIA INCOMPLETA</a:t>
              </a:r>
              <a:endParaRPr lang="es-MX" sz="900" b="1" dirty="0">
                <a:solidFill>
                  <a:schemeClr val="bg1"/>
                </a:solidFill>
                <a:latin typeface="Georgia" panose="02040502050405020303" pitchFamily="18" charset="0"/>
              </a:endParaRPr>
            </a:p>
          </p:txBody>
        </p:sp>
        <p:sp>
          <p:nvSpPr>
            <p:cNvPr id="13" name="CuadroTexto 1"/>
            <p:cNvSpPr txBox="1"/>
            <p:nvPr/>
          </p:nvSpPr>
          <p:spPr>
            <a:xfrm>
              <a:off x="994636" y="5435261"/>
              <a:ext cx="1610239" cy="24023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MX" sz="900" b="1" dirty="0" smtClean="0">
                  <a:solidFill>
                    <a:schemeClr val="bg1"/>
                  </a:solidFill>
                  <a:latin typeface="Georgia" panose="02040502050405020303" pitchFamily="18" charset="0"/>
                </a:rPr>
                <a:t>PRIMARIA COMPLETA</a:t>
              </a:r>
              <a:endParaRPr lang="es-MX" sz="900" b="1" dirty="0">
                <a:solidFill>
                  <a:schemeClr val="bg1"/>
                </a:solidFill>
                <a:latin typeface="Georgia" panose="02040502050405020303" pitchFamily="18" charset="0"/>
              </a:endParaRPr>
            </a:p>
          </p:txBody>
        </p:sp>
        <p:sp>
          <p:nvSpPr>
            <p:cNvPr id="24" name="CuadroTexto 1"/>
            <p:cNvSpPr txBox="1"/>
            <p:nvPr/>
          </p:nvSpPr>
          <p:spPr>
            <a:xfrm>
              <a:off x="944284" y="5989545"/>
              <a:ext cx="1549482" cy="23826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MX" sz="900" b="1" dirty="0" smtClean="0">
                  <a:solidFill>
                    <a:schemeClr val="bg1"/>
                  </a:solidFill>
                  <a:latin typeface="Georgia" panose="02040502050405020303" pitchFamily="18" charset="0"/>
                </a:rPr>
                <a:t>NUNCA ASISTIÓ</a:t>
              </a:r>
              <a:endParaRPr lang="es-MX" sz="900" b="1" dirty="0">
                <a:solidFill>
                  <a:schemeClr val="bg1"/>
                </a:solidFill>
                <a:latin typeface="Georgia" panose="02040502050405020303" pitchFamily="18" charset="0"/>
              </a:endParaRPr>
            </a:p>
          </p:txBody>
        </p:sp>
      </p:grpSp>
      <p:sp>
        <p:nvSpPr>
          <p:cNvPr id="25" name="Title 1"/>
          <p:cNvSpPr txBox="1">
            <a:spLocks/>
          </p:cNvSpPr>
          <p:nvPr/>
        </p:nvSpPr>
        <p:spPr bwMode="auto">
          <a:xfrm>
            <a:off x="139927" y="1283129"/>
            <a:ext cx="8816293" cy="58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3200" kern="1200">
                <a:solidFill>
                  <a:schemeClr val="tx1"/>
                </a:solidFill>
                <a:latin typeface="Georgia" pitchFamily="18" charset="0"/>
                <a:ea typeface="+mj-ea"/>
                <a:cs typeface="+mj-cs"/>
              </a:defRPr>
            </a:lvl1pPr>
            <a:lvl2pPr algn="ctr" rtl="0" eaLnBrk="0" fontAlgn="base" hangingPunct="0">
              <a:spcBef>
                <a:spcPct val="0"/>
              </a:spcBef>
              <a:spcAft>
                <a:spcPct val="0"/>
              </a:spcAft>
              <a:defRPr sz="3200">
                <a:solidFill>
                  <a:schemeClr val="tx1"/>
                </a:solidFill>
                <a:latin typeface="Georgia" pitchFamily="18" charset="0"/>
              </a:defRPr>
            </a:lvl2pPr>
            <a:lvl3pPr algn="ctr" rtl="0" eaLnBrk="0" fontAlgn="base" hangingPunct="0">
              <a:spcBef>
                <a:spcPct val="0"/>
              </a:spcBef>
              <a:spcAft>
                <a:spcPct val="0"/>
              </a:spcAft>
              <a:defRPr sz="3200">
                <a:solidFill>
                  <a:schemeClr val="tx1"/>
                </a:solidFill>
                <a:latin typeface="Georgia" pitchFamily="18" charset="0"/>
              </a:defRPr>
            </a:lvl3pPr>
            <a:lvl4pPr algn="ctr" rtl="0" eaLnBrk="0" fontAlgn="base" hangingPunct="0">
              <a:spcBef>
                <a:spcPct val="0"/>
              </a:spcBef>
              <a:spcAft>
                <a:spcPct val="0"/>
              </a:spcAft>
              <a:defRPr sz="3200">
                <a:solidFill>
                  <a:schemeClr val="tx1"/>
                </a:solidFill>
                <a:latin typeface="Georgia" pitchFamily="18" charset="0"/>
              </a:defRPr>
            </a:lvl4pPr>
            <a:lvl5pPr algn="ctr" rtl="0" eaLnBrk="0" fontAlgn="base" hangingPunct="0">
              <a:spcBef>
                <a:spcPct val="0"/>
              </a:spcBef>
              <a:spcAft>
                <a:spcPct val="0"/>
              </a:spcAft>
              <a:defRPr sz="3200">
                <a:solidFill>
                  <a:schemeClr val="tx1"/>
                </a:solidFill>
                <a:latin typeface="Georgia" pitchFamily="18" charset="0"/>
              </a:defRPr>
            </a:lvl5pPr>
            <a:lvl6pPr marL="457200" algn="ctr" rtl="0" fontAlgn="base">
              <a:spcBef>
                <a:spcPct val="0"/>
              </a:spcBef>
              <a:spcAft>
                <a:spcPct val="0"/>
              </a:spcAft>
              <a:defRPr sz="3200">
                <a:solidFill>
                  <a:schemeClr val="tx1"/>
                </a:solidFill>
                <a:latin typeface="Georgia" pitchFamily="18" charset="0"/>
              </a:defRPr>
            </a:lvl6pPr>
            <a:lvl7pPr marL="914400" algn="ctr" rtl="0" fontAlgn="base">
              <a:spcBef>
                <a:spcPct val="0"/>
              </a:spcBef>
              <a:spcAft>
                <a:spcPct val="0"/>
              </a:spcAft>
              <a:defRPr sz="3200">
                <a:solidFill>
                  <a:schemeClr val="tx1"/>
                </a:solidFill>
                <a:latin typeface="Georgia" pitchFamily="18" charset="0"/>
              </a:defRPr>
            </a:lvl7pPr>
            <a:lvl8pPr marL="1371600" algn="ctr" rtl="0" fontAlgn="base">
              <a:spcBef>
                <a:spcPct val="0"/>
              </a:spcBef>
              <a:spcAft>
                <a:spcPct val="0"/>
              </a:spcAft>
              <a:defRPr sz="3200">
                <a:solidFill>
                  <a:schemeClr val="tx1"/>
                </a:solidFill>
                <a:latin typeface="Georgia" pitchFamily="18" charset="0"/>
              </a:defRPr>
            </a:lvl8pPr>
            <a:lvl9pPr marL="1828800" algn="ctr" rtl="0" fontAlgn="base">
              <a:spcBef>
                <a:spcPct val="0"/>
              </a:spcBef>
              <a:spcAft>
                <a:spcPct val="0"/>
              </a:spcAft>
              <a:defRPr sz="3200">
                <a:solidFill>
                  <a:schemeClr val="tx1"/>
                </a:solidFill>
                <a:latin typeface="Georgia" pitchFamily="18" charset="0"/>
              </a:defRPr>
            </a:lvl9pPr>
          </a:lstStyle>
          <a:p>
            <a:r>
              <a:rPr lang="es-CO" sz="1200" dirty="0" smtClean="0"/>
              <a:t>En México la condición de ser </a:t>
            </a:r>
            <a:r>
              <a:rPr lang="es-CO" sz="1200" dirty="0" err="1" smtClean="0"/>
              <a:t>nini</a:t>
            </a:r>
            <a:r>
              <a:rPr lang="es-CO" sz="1200" dirty="0" smtClean="0"/>
              <a:t> se asocia cada vez más jóvenes que concluyeron el bachillerato o abandonaron</a:t>
            </a:r>
          </a:p>
          <a:p>
            <a:r>
              <a:rPr lang="es-CO" sz="1200" dirty="0" smtClean="0"/>
              <a:t>la secundaria o el bachillerato</a:t>
            </a:r>
            <a:endParaRPr lang="es-CO" sz="1200" dirty="0"/>
          </a:p>
        </p:txBody>
      </p:sp>
      <p:sp>
        <p:nvSpPr>
          <p:cNvPr id="2" name="1 Rectángulo"/>
          <p:cNvSpPr/>
          <p:nvPr/>
        </p:nvSpPr>
        <p:spPr>
          <a:xfrm>
            <a:off x="5292080" y="2379652"/>
            <a:ext cx="3664140" cy="3785652"/>
          </a:xfrm>
          <a:prstGeom prst="rect">
            <a:avLst/>
          </a:prstGeom>
        </p:spPr>
        <p:txBody>
          <a:bodyPr wrap="square">
            <a:spAutoFit/>
          </a:bodyPr>
          <a:lstStyle/>
          <a:p>
            <a:r>
              <a:rPr lang="es-MX" sz="1200" dirty="0" smtClean="0">
                <a:latin typeface="Georgia" pitchFamily="18" charset="0"/>
              </a:rPr>
              <a:t>México es el tercer país de la OCDE con mayor proporción de jóvenes NINI.</a:t>
            </a:r>
          </a:p>
          <a:p>
            <a:endParaRPr lang="es-MX" sz="1200" dirty="0" smtClean="0">
              <a:latin typeface="Georgia" pitchFamily="18" charset="0"/>
            </a:endParaRPr>
          </a:p>
          <a:p>
            <a:r>
              <a:rPr lang="es-MX" sz="1200" dirty="0" smtClean="0">
                <a:latin typeface="Georgia" pitchFamily="18" charset="0"/>
              </a:rPr>
              <a:t>Los jóvenes NINI:</a:t>
            </a:r>
          </a:p>
          <a:p>
            <a:endParaRPr lang="es-MX" sz="1200" dirty="0" smtClean="0">
              <a:latin typeface="Georgia" pitchFamily="18" charset="0"/>
            </a:endParaRPr>
          </a:p>
          <a:p>
            <a:pPr marL="171450" indent="-171450">
              <a:buFont typeface="Arial" pitchFamily="34" charset="0"/>
              <a:buChar char="•"/>
            </a:pPr>
            <a:r>
              <a:rPr lang="es-MX" sz="1200" dirty="0" smtClean="0">
                <a:latin typeface="Georgia" pitchFamily="18" charset="0"/>
              </a:rPr>
              <a:t>representan un desperdicio de recursos y tienen un alto costo social .</a:t>
            </a:r>
          </a:p>
          <a:p>
            <a:pPr marL="171450" indent="-171450">
              <a:buFont typeface="Arial" pitchFamily="34" charset="0"/>
              <a:buChar char="•"/>
            </a:pPr>
            <a:endParaRPr lang="es-MX" sz="1200" dirty="0" smtClean="0">
              <a:latin typeface="Georgia" pitchFamily="18" charset="0"/>
            </a:endParaRPr>
          </a:p>
          <a:p>
            <a:pPr marL="171450" indent="-171450">
              <a:buFont typeface="Arial" pitchFamily="34" charset="0"/>
              <a:buChar char="•"/>
            </a:pPr>
            <a:r>
              <a:rPr lang="es-MX" sz="1200" dirty="0" smtClean="0">
                <a:latin typeface="Georgia" pitchFamily="18" charset="0"/>
              </a:rPr>
              <a:t>Siete de cada 10 son mujeres, la gran mayoría unidas o con hijos.</a:t>
            </a:r>
          </a:p>
          <a:p>
            <a:pPr marL="171450" indent="-171450">
              <a:buFont typeface="Arial" pitchFamily="34" charset="0"/>
              <a:buChar char="•"/>
            </a:pPr>
            <a:endParaRPr lang="es-MX" sz="1200" dirty="0" smtClean="0">
              <a:latin typeface="Georgia" pitchFamily="18" charset="0"/>
            </a:endParaRPr>
          </a:p>
          <a:p>
            <a:pPr marL="171450" indent="-171450">
              <a:buFont typeface="Arial" pitchFamily="34" charset="0"/>
              <a:buChar char="•"/>
            </a:pPr>
            <a:r>
              <a:rPr lang="es-MX" sz="1200" dirty="0" smtClean="0">
                <a:latin typeface="Georgia" pitchFamily="18" charset="0"/>
              </a:rPr>
              <a:t>Dos de cada tres pertenece a hogares de bajos recursos.</a:t>
            </a:r>
          </a:p>
          <a:p>
            <a:pPr marL="171450" indent="-171450">
              <a:buFont typeface="Arial" pitchFamily="34" charset="0"/>
              <a:buChar char="•"/>
            </a:pPr>
            <a:endParaRPr lang="es-MX" sz="1200" dirty="0" smtClean="0">
              <a:latin typeface="Georgia" pitchFamily="18" charset="0"/>
            </a:endParaRPr>
          </a:p>
          <a:p>
            <a:pPr marL="171450" indent="-171450">
              <a:buFont typeface="Arial" pitchFamily="34" charset="0"/>
              <a:buChar char="•"/>
            </a:pPr>
            <a:r>
              <a:rPr lang="es-MX" sz="1200" dirty="0" smtClean="0">
                <a:latin typeface="Georgia" pitchFamily="18" charset="0"/>
              </a:rPr>
              <a:t> 2,4  millones de jóvenes NINI terminaron la secundaria pero no continuaron estudiando (Dos millones son mujeres).</a:t>
            </a:r>
          </a:p>
          <a:p>
            <a:pPr marL="171450" indent="-171450">
              <a:buFont typeface="Arial" pitchFamily="34" charset="0"/>
              <a:buChar char="•"/>
            </a:pPr>
            <a:endParaRPr lang="es-MX" sz="1200" dirty="0" smtClean="0">
              <a:latin typeface="Georgia" pitchFamily="18" charset="0"/>
            </a:endParaRPr>
          </a:p>
          <a:p>
            <a:pPr marL="171450" indent="-171450">
              <a:buFont typeface="Arial" pitchFamily="34" charset="0"/>
              <a:buChar char="•"/>
            </a:pPr>
            <a:r>
              <a:rPr lang="es-MX" sz="1200" dirty="0" smtClean="0">
                <a:latin typeface="Georgia" pitchFamily="18" charset="0"/>
              </a:rPr>
              <a:t>535 mil jóvenes NINI truncaron sus estudios del nivel medio superior  (409  mil son mujeres).</a:t>
            </a:r>
          </a:p>
        </p:txBody>
      </p:sp>
    </p:spTree>
    <p:extLst>
      <p:ext uri="{BB962C8B-B14F-4D97-AF65-F5344CB8AC3E}">
        <p14:creationId xmlns:p14="http://schemas.microsoft.com/office/powerpoint/2010/main" val="412373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SEP</Template>
  <TotalTime>31462</TotalTime>
  <Words>2422</Words>
  <Application>Microsoft Office PowerPoint</Application>
  <PresentationFormat>Presentación en pantalla (4:3)</PresentationFormat>
  <Paragraphs>307</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Proyectos en marcha y proyectos  prioritarios 2014</vt:lpstr>
      <vt:lpstr>Estrategias</vt:lpstr>
      <vt:lpstr>Presentación de PowerPoint</vt:lpstr>
      <vt:lpstr>Presentación de PowerPoint</vt:lpstr>
      <vt:lpstr>Nuevas tareas y énfasis en 2014  </vt:lpstr>
      <vt:lpstr>Nuevas tareas</vt:lpstr>
      <vt:lpstr>Acciones para la prevención de conductas de riesgo en las y los estudiantes de EMS</vt:lpstr>
      <vt:lpstr>Enseña por México:  Líderes que impulsan la calidad educativa</vt:lpstr>
      <vt:lpstr>Presentación de PowerPoint</vt:lpstr>
      <vt:lpstr>Presentación de PowerPoint</vt:lpstr>
      <vt:lpstr>Presentación de PowerPoint</vt:lpstr>
      <vt:lpstr>Presentación de PowerPoint</vt:lpstr>
      <vt:lpstr> </vt:lpstr>
      <vt:lpstr>Estrategias de desarrollo institucional.  Impulsar la reforma educativa y las distintas tareas que implica su implementación </vt:lpstr>
      <vt:lpstr>Presentación de PowerPoint</vt:lpstr>
      <vt:lpstr>Presentación de PowerPoint</vt:lpstr>
      <vt:lpstr>Presentación de PowerPoint</vt:lpstr>
    </vt:vector>
  </TitlesOfParts>
  <Company>SECRETARIA DE EDUCACION PUBLICA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BECAS EN EDUCACIÓN SUPERIOR</dc:title>
  <dc:creator>Cordinacion de asesores</dc:creator>
  <dc:description>Participantes_x000d_
Elizabeth M., Jorge A., Martha H. y Araceli O.</dc:description>
  <cp:lastModifiedBy>LENOVO</cp:lastModifiedBy>
  <cp:revision>2537</cp:revision>
  <cp:lastPrinted>2014-01-29T01:03:45Z</cp:lastPrinted>
  <dcterms:created xsi:type="dcterms:W3CDTF">2007-02-08T11:36:11Z</dcterms:created>
  <dcterms:modified xsi:type="dcterms:W3CDTF">2014-01-29T05:31:24Z</dcterms:modified>
</cp:coreProperties>
</file>