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5"/>
  </p:notesMasterIdLst>
  <p:handoutMasterIdLst>
    <p:handoutMasterId r:id="rId16"/>
  </p:handoutMasterIdLst>
  <p:sldIdLst>
    <p:sldId id="1243" r:id="rId2"/>
    <p:sldId id="1244" r:id="rId3"/>
    <p:sldId id="1247" r:id="rId4"/>
    <p:sldId id="1272" r:id="rId5"/>
    <p:sldId id="1273" r:id="rId6"/>
    <p:sldId id="1274" r:id="rId7"/>
    <p:sldId id="1275" r:id="rId8"/>
    <p:sldId id="1259" r:id="rId9"/>
    <p:sldId id="1276" r:id="rId10"/>
    <p:sldId id="1262" r:id="rId11"/>
    <p:sldId id="1269" r:id="rId12"/>
    <p:sldId id="1270" r:id="rId13"/>
    <p:sldId id="1277" r:id="rId14"/>
  </p:sldIdLst>
  <p:sldSz cx="9144000" cy="6858000" type="screen4x3"/>
  <p:notesSz cx="6881813" cy="92964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GEL CAMACHO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6228"/>
    <a:srgbClr val="A50021"/>
    <a:srgbClr val="CC0000"/>
    <a:srgbClr val="C2A04A"/>
    <a:srgbClr val="336699"/>
    <a:srgbClr val="D28280"/>
    <a:srgbClr val="CB6D6B"/>
    <a:srgbClr val="C83936"/>
    <a:srgbClr val="CF7977"/>
    <a:srgbClr val="C660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76" autoAdjust="0"/>
  </p:normalViewPr>
  <p:slideViewPr>
    <p:cSldViewPr>
      <p:cViewPr>
        <p:scale>
          <a:sx n="70" d="100"/>
          <a:sy n="70" d="100"/>
        </p:scale>
        <p:origin x="-198" y="-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147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6"/>
            <a:ext cx="2982435" cy="46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3" tIns="45627" rIns="91253" bIns="45627" numCol="1" anchor="t" anchorCtr="0" compatLnSpc="1">
            <a:prstTxWarp prst="textNoShape">
              <a:avLst/>
            </a:prstTxWarp>
          </a:bodyPr>
          <a:lstStyle>
            <a:lvl1pPr defTabSz="912637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806" y="6"/>
            <a:ext cx="2982435" cy="46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3" tIns="45627" rIns="91253" bIns="45627" numCol="1" anchor="t" anchorCtr="0" compatLnSpc="1">
            <a:prstTxWarp prst="textNoShape">
              <a:avLst/>
            </a:prstTxWarp>
          </a:bodyPr>
          <a:lstStyle>
            <a:lvl1pPr algn="r" defTabSz="912637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29666"/>
            <a:ext cx="2982435" cy="46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3" tIns="45627" rIns="91253" bIns="45627" numCol="1" anchor="b" anchorCtr="0" compatLnSpc="1">
            <a:prstTxWarp prst="textNoShape">
              <a:avLst/>
            </a:prstTxWarp>
          </a:bodyPr>
          <a:lstStyle>
            <a:lvl1pPr defTabSz="912637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01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806" y="8829666"/>
            <a:ext cx="2982435" cy="46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3" tIns="45627" rIns="91253" bIns="45627" numCol="1" anchor="b" anchorCtr="0" compatLnSpc="1">
            <a:prstTxWarp prst="textNoShape">
              <a:avLst/>
            </a:prstTxWarp>
          </a:bodyPr>
          <a:lstStyle>
            <a:lvl1pPr algn="r" defTabSz="912637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5CB3C25-A519-4246-BB12-0A584F85431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7225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6"/>
            <a:ext cx="2982435" cy="46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3" tIns="45627" rIns="91253" bIns="45627" numCol="1" anchor="t" anchorCtr="0" compatLnSpc="1">
            <a:prstTxWarp prst="textNoShape">
              <a:avLst/>
            </a:prstTxWarp>
          </a:bodyPr>
          <a:lstStyle>
            <a:lvl1pPr defTabSz="912637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806" y="6"/>
            <a:ext cx="2982435" cy="46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3" tIns="45627" rIns="91253" bIns="45627" numCol="1" anchor="t" anchorCtr="0" compatLnSpc="1">
            <a:prstTxWarp prst="textNoShape">
              <a:avLst/>
            </a:prstTxWarp>
          </a:bodyPr>
          <a:lstStyle>
            <a:lvl1pPr algn="r" defTabSz="912637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498" y="4416431"/>
            <a:ext cx="5504821" cy="4183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3" tIns="45627" rIns="91253" bIns="456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29666"/>
            <a:ext cx="2982435" cy="46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3" tIns="45627" rIns="91253" bIns="45627" numCol="1" anchor="b" anchorCtr="0" compatLnSpc="1">
            <a:prstTxWarp prst="textNoShape">
              <a:avLst/>
            </a:prstTxWarp>
          </a:bodyPr>
          <a:lstStyle>
            <a:lvl1pPr defTabSz="912637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806" y="8829666"/>
            <a:ext cx="2982435" cy="46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3" tIns="45627" rIns="91253" bIns="45627" numCol="1" anchor="b" anchorCtr="0" compatLnSpc="1">
            <a:prstTxWarp prst="textNoShape">
              <a:avLst/>
            </a:prstTxWarp>
          </a:bodyPr>
          <a:lstStyle>
            <a:lvl1pPr algn="r" defTabSz="912637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04B8B60-28E9-449C-B77C-4785BAE10F0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14295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4B8B60-28E9-449C-B77C-4785BAE10F06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5156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>
              <a:defRPr/>
            </a:pPr>
            <a:fld id="{7B84FC90-90C4-4C74-9068-A3E2A537627B}" type="datetime1">
              <a:rPr lang="es-ES" sz="1200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>
                <a:defRPr/>
              </a:pPr>
              <a:t>29/01/2014</a:t>
            </a:fld>
            <a:endParaRPr lang="es-E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>
              <a:defRPr/>
            </a:pPr>
            <a:endParaRPr lang="es-E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>
              <a:defRPr/>
            </a:pPr>
            <a:fld id="{E606F15E-E503-463D-8CBA-30C42027300F}" type="datetime1">
              <a:rPr lang="es-ES" sz="1200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>
                <a:defRPr/>
              </a:pPr>
              <a:t>29/01/2014</a:t>
            </a:fld>
            <a:endParaRPr lang="es-E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>
              <a:defRPr/>
            </a:pPr>
            <a:endParaRPr lang="es-E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>
              <a:defRPr/>
            </a:pPr>
            <a:fld id="{8D35EA99-DD68-466E-B07C-9C71F4BAF0BA}" type="slidenum">
              <a:rPr lang="es-ES" sz="1200" b="1" kern="1200">
                <a:solidFill>
                  <a:prstClr val="white"/>
                </a:solidFill>
                <a:latin typeface="Calibri"/>
                <a:ea typeface="+mn-ea"/>
                <a:cs typeface="+mn-cs"/>
              </a:rPr>
              <a:pPr algn="r" rtl="0">
                <a:defRPr/>
              </a:pPr>
              <a:t>‹Nº›</a:t>
            </a:fld>
            <a:endParaRPr lang="es-ES" sz="1200" b="1" kern="1200"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>
              <a:defRPr/>
            </a:pPr>
            <a:fld id="{293FA90B-C74C-4880-AA30-0C69AADBFC6D}" type="datetime1">
              <a:rPr lang="es-ES" sz="1200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>
                <a:defRPr/>
              </a:pPr>
              <a:t>29/01/2014</a:t>
            </a:fld>
            <a:endParaRPr lang="es-E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>
              <a:defRPr/>
            </a:pPr>
            <a:endParaRPr lang="es-E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>
              <a:defRPr/>
            </a:pPr>
            <a:fld id="{274F8E02-9A85-4A7B-9E8F-3635977FCF69}" type="slidenum">
              <a:rPr lang="es-ES" sz="1200" b="1" kern="1200">
                <a:solidFill>
                  <a:prstClr val="white"/>
                </a:solidFill>
                <a:latin typeface="Calibri"/>
                <a:ea typeface="+mn-ea"/>
                <a:cs typeface="+mn-cs"/>
              </a:rPr>
              <a:pPr algn="r" rtl="0">
                <a:defRPr/>
              </a:pPr>
              <a:t>‹Nº›</a:t>
            </a:fld>
            <a:endParaRPr lang="es-ES" sz="1200" b="1" kern="1200"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58138" cy="1143000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>
              <a:defRPr/>
            </a:pPr>
            <a:fld id="{2E242D7D-F69E-4648-B068-6DBA8E57AC98}" type="datetime1">
              <a:rPr lang="es-ES" sz="1200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>
                <a:defRPr/>
              </a:pPr>
              <a:t>29/01/2014</a:t>
            </a:fld>
            <a:endParaRPr lang="es-E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>
              <a:defRPr/>
            </a:pPr>
            <a:endParaRPr lang="es-E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492899"/>
            <a:ext cx="21336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algn="r" rtl="0">
              <a:defRPr/>
            </a:pPr>
            <a:fld id="{2BE73324-1AB1-4E74-BA03-BFEC245311AC}" type="slidenum">
              <a:rPr lang="es-ES" sz="1200" kern="1200" smtClean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pPr algn="r" rtl="0">
                <a:defRPr/>
              </a:pPr>
              <a:t>‹Nº›</a:t>
            </a:fld>
            <a:endParaRPr lang="es-ES" sz="1200" kern="1200"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>
              <a:defRPr/>
            </a:pPr>
            <a:fld id="{D0A83EF4-3123-4F55-A3A5-E95F402B9B62}" type="datetime1">
              <a:rPr lang="es-ES" sz="1200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>
                <a:defRPr/>
              </a:pPr>
              <a:t>29/01/2014</a:t>
            </a:fld>
            <a:endParaRPr lang="es-E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>
              <a:defRPr/>
            </a:pPr>
            <a:endParaRPr lang="es-E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>
              <a:defRPr/>
            </a:pPr>
            <a:fld id="{99DC5324-9C4B-4BA3-97F8-06965DABA265}" type="slidenum">
              <a:rPr lang="es-ES" sz="1200" b="1" kern="1200">
                <a:solidFill>
                  <a:prstClr val="white"/>
                </a:solidFill>
                <a:latin typeface="Calibri"/>
                <a:ea typeface="+mn-ea"/>
                <a:cs typeface="+mn-cs"/>
              </a:rPr>
              <a:pPr algn="r" rtl="0">
                <a:defRPr/>
              </a:pPr>
              <a:t>‹Nº›</a:t>
            </a:fld>
            <a:endParaRPr lang="es-ES" sz="1200" b="1" kern="1200"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>
              <a:defRPr/>
            </a:pPr>
            <a:fld id="{2499464D-9C01-43AE-9ECF-757515DD1BE0}" type="datetime1">
              <a:rPr lang="es-ES" sz="1200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>
                <a:defRPr/>
              </a:pPr>
              <a:t>29/01/2014</a:t>
            </a:fld>
            <a:endParaRPr lang="es-E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>
              <a:defRPr/>
            </a:pPr>
            <a:endParaRPr lang="es-E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>
              <a:defRPr/>
            </a:pPr>
            <a:fld id="{2F681C8C-E6F2-4625-8241-4BD6C8231599}" type="slidenum">
              <a:rPr lang="es-ES" sz="1200" b="1" kern="1200">
                <a:solidFill>
                  <a:prstClr val="white"/>
                </a:solidFill>
                <a:latin typeface="Calibri"/>
                <a:ea typeface="+mn-ea"/>
                <a:cs typeface="+mn-cs"/>
              </a:rPr>
              <a:pPr algn="r" rtl="0">
                <a:defRPr/>
              </a:pPr>
              <a:t>‹Nº›</a:t>
            </a:fld>
            <a:endParaRPr lang="es-ES" sz="1200" b="1" kern="1200"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>
              <a:defRPr/>
            </a:pPr>
            <a:fld id="{2BE55044-83D6-47D9-AA14-07030F5AF032}" type="datetime1">
              <a:rPr lang="es-ES" sz="1200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>
                <a:defRPr/>
              </a:pPr>
              <a:t>29/01/2014</a:t>
            </a:fld>
            <a:endParaRPr lang="es-E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>
              <a:defRPr/>
            </a:pPr>
            <a:endParaRPr lang="es-E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>
              <a:defRPr/>
            </a:pPr>
            <a:fld id="{68DDAC10-BBC8-485D-B7F4-4F515A9CBD13}" type="slidenum">
              <a:rPr lang="es-ES" sz="1200" b="1" kern="1200">
                <a:solidFill>
                  <a:prstClr val="white"/>
                </a:solidFill>
                <a:latin typeface="Calibri"/>
                <a:ea typeface="+mn-ea"/>
                <a:cs typeface="+mn-cs"/>
              </a:rPr>
              <a:pPr algn="r" rtl="0">
                <a:defRPr/>
              </a:pPr>
              <a:t>‹Nº›</a:t>
            </a:fld>
            <a:endParaRPr lang="es-ES" sz="1200" b="1" kern="1200"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>
              <a:defRPr/>
            </a:pPr>
            <a:fld id="{C493F5C0-99D5-4A2F-8560-DE07FEB36E73}" type="datetime1">
              <a:rPr lang="es-ES" sz="1200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>
                <a:defRPr/>
              </a:pPr>
              <a:t>29/01/2014</a:t>
            </a:fld>
            <a:endParaRPr lang="es-E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>
              <a:defRPr/>
            </a:pPr>
            <a:endParaRPr lang="es-E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>
              <a:defRPr/>
            </a:pPr>
            <a:fld id="{DEA8FBB8-42C2-4B7A-B664-47582F3F1415}" type="slidenum">
              <a:rPr lang="es-ES" sz="1200" b="1" kern="1200">
                <a:solidFill>
                  <a:prstClr val="white"/>
                </a:solidFill>
                <a:latin typeface="Calibri"/>
                <a:ea typeface="+mn-ea"/>
                <a:cs typeface="+mn-cs"/>
              </a:rPr>
              <a:pPr algn="r" rtl="0">
                <a:defRPr/>
              </a:pPr>
              <a:t>‹Nº›</a:t>
            </a:fld>
            <a:endParaRPr lang="es-ES" sz="1200" b="1" kern="1200"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>
              <a:defRPr/>
            </a:pPr>
            <a:fld id="{DB1C244B-2C72-4D91-B187-6C028BBE9354}" type="datetime1">
              <a:rPr lang="es-ES" sz="1200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>
                <a:defRPr/>
              </a:pPr>
              <a:t>29/01/2014</a:t>
            </a:fld>
            <a:endParaRPr lang="es-E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>
              <a:defRPr/>
            </a:pPr>
            <a:endParaRPr lang="es-E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>
              <a:defRPr/>
            </a:pPr>
            <a:fld id="{FF3560DD-0BBF-4091-B10F-DBA084FC1DFF}" type="slidenum">
              <a:rPr lang="es-ES" sz="1200" b="1" kern="1200">
                <a:solidFill>
                  <a:prstClr val="white"/>
                </a:solidFill>
                <a:latin typeface="Calibri"/>
                <a:ea typeface="+mn-ea"/>
                <a:cs typeface="+mn-cs"/>
              </a:rPr>
              <a:pPr algn="r" rtl="0">
                <a:defRPr/>
              </a:pPr>
              <a:t>‹Nº›</a:t>
            </a:fld>
            <a:endParaRPr lang="es-ES" sz="1200" b="1" kern="1200"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>
              <a:defRPr/>
            </a:pPr>
            <a:fld id="{DC03C883-DBB9-463F-A60F-AF53CDDEADD6}" type="datetime1">
              <a:rPr lang="es-ES" sz="1200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>
                <a:defRPr/>
              </a:pPr>
              <a:t>29/01/2014</a:t>
            </a:fld>
            <a:endParaRPr lang="es-E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>
              <a:defRPr/>
            </a:pPr>
            <a:endParaRPr lang="es-E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>
              <a:defRPr/>
            </a:pPr>
            <a:fld id="{1701C7F5-1B84-4950-8A6E-8B24433B027E}" type="slidenum">
              <a:rPr lang="es-ES" sz="1200" b="1" kern="1200">
                <a:solidFill>
                  <a:prstClr val="white"/>
                </a:solidFill>
                <a:latin typeface="Calibri"/>
                <a:ea typeface="+mn-ea"/>
                <a:cs typeface="+mn-cs"/>
              </a:rPr>
              <a:pPr algn="r" rtl="0">
                <a:defRPr/>
              </a:pPr>
              <a:t>‹Nº›</a:t>
            </a:fld>
            <a:endParaRPr lang="es-ES" sz="1200" b="1" kern="1200"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>
              <a:defRPr/>
            </a:pPr>
            <a:fld id="{3D6FCDA2-443C-4BB4-8760-D50A4C00BB47}" type="datetime1">
              <a:rPr lang="es-ES" sz="1200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>
                <a:defRPr/>
              </a:pPr>
              <a:t>29/01/2014</a:t>
            </a:fld>
            <a:endParaRPr lang="es-E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>
              <a:defRPr/>
            </a:pPr>
            <a:endParaRPr lang="es-E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>
              <a:defRPr/>
            </a:pPr>
            <a:fld id="{CDD5314A-A910-43AF-96EB-03077A8F3AE5}" type="slidenum">
              <a:rPr lang="es-ES" sz="1200" b="1" kern="1200">
                <a:solidFill>
                  <a:prstClr val="white"/>
                </a:solidFill>
                <a:latin typeface="Calibri"/>
                <a:ea typeface="+mn-ea"/>
                <a:cs typeface="+mn-cs"/>
              </a:rPr>
              <a:pPr algn="r" rtl="0">
                <a:defRPr/>
              </a:pPr>
              <a:t>‹Nº›</a:t>
            </a:fld>
            <a:endParaRPr lang="es-ES" sz="1200" b="1" kern="1200"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CuadroTexto"/>
          <p:cNvSpPr txBox="1"/>
          <p:nvPr/>
        </p:nvSpPr>
        <p:spPr>
          <a:xfrm>
            <a:off x="35496" y="6453336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b="1" i="0" cap="small" baseline="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Subsecretaría de Educación Media Superior</a:t>
            </a:r>
            <a:endParaRPr lang="es-MX" sz="1800" b="1" i="0" cap="small" baseline="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72616" y="0"/>
            <a:ext cx="8171384" cy="11899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2" t="2086"/>
          <a:stretch/>
        </p:blipFill>
        <p:spPr>
          <a:xfrm>
            <a:off x="0" y="0"/>
            <a:ext cx="971600" cy="1285663"/>
          </a:xfrm>
          <a:prstGeom prst="rect">
            <a:avLst/>
          </a:prstGeom>
        </p:spPr>
      </p:pic>
      <p:sp>
        <p:nvSpPr>
          <p:cNvPr id="6147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6148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rtl="0">
              <a:defRPr/>
            </a:pPr>
            <a:fld id="{CD85441C-D8E2-4260-A7BE-BFF88AB7ED8A}" type="datetime1">
              <a:rPr lang="es-E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rtl="0">
                <a:defRPr/>
              </a:pPr>
              <a:t>29/01/2014</a:t>
            </a:fld>
            <a:endParaRPr lang="es-ES" kern="1200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rtl="0">
              <a:defRPr/>
            </a:pPr>
            <a:endParaRPr lang="es-ES" kern="1200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50083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 rtl="0">
              <a:defRPr/>
            </a:pPr>
            <a:fld id="{CE0E0074-E4DC-4E1D-B817-223E261FC5D6}" type="slidenum">
              <a:rPr lang="es-ES" kern="1200" smtClean="0">
                <a:solidFill>
                  <a:prstClr val="white"/>
                </a:solidFill>
                <a:latin typeface="Calibri"/>
                <a:ea typeface="+mn-ea"/>
              </a:rPr>
              <a:pPr rtl="0">
                <a:defRPr/>
              </a:pPr>
              <a:t>‹Nº›</a:t>
            </a:fld>
            <a:endParaRPr lang="es-ES" kern="1200">
              <a:solidFill>
                <a:prstClr val="white"/>
              </a:solidFill>
              <a:latin typeface="Calibri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Georgia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400" kern="12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s-MX" dirty="0" smtClean="0"/>
          </a:p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endParaRPr lang="es-MX" sz="2800" b="1" dirty="0" smtClean="0"/>
          </a:p>
          <a:p>
            <a:pPr marL="0" indent="0" algn="ctr">
              <a:buNone/>
            </a:pPr>
            <a:r>
              <a:rPr lang="es-MX" sz="2800" b="1" dirty="0" smtClean="0"/>
              <a:t>Fondo </a:t>
            </a:r>
            <a:r>
              <a:rPr lang="es-MX" sz="2800" b="1" dirty="0"/>
              <a:t>para Fortalecer la </a:t>
            </a:r>
            <a:r>
              <a:rPr lang="es-MX" sz="2800" b="1" dirty="0" smtClean="0"/>
              <a:t>Autonomía de Gestión en Planteles de</a:t>
            </a:r>
          </a:p>
          <a:p>
            <a:pPr marL="0" indent="0" algn="ctr">
              <a:buNone/>
            </a:pPr>
            <a:r>
              <a:rPr lang="es-MX" sz="2800" b="1" dirty="0" smtClean="0"/>
              <a:t> Educación Media Superior</a:t>
            </a:r>
            <a:endParaRPr lang="es-MX" dirty="0" smtClean="0"/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endParaRPr lang="es-MX" dirty="0"/>
          </a:p>
          <a:p>
            <a:pPr marL="0" indent="0" algn="r">
              <a:buNone/>
            </a:pPr>
            <a:r>
              <a:rPr lang="es-MX" sz="1800" dirty="0" smtClean="0"/>
              <a:t>Enero 2014</a:t>
            </a:r>
            <a:endParaRPr lang="es-MX" dirty="0"/>
          </a:p>
        </p:txBody>
      </p:sp>
      <p:cxnSp>
        <p:nvCxnSpPr>
          <p:cNvPr id="4" name="3 Conector recto"/>
          <p:cNvCxnSpPr/>
          <p:nvPr/>
        </p:nvCxnSpPr>
        <p:spPr>
          <a:xfrm>
            <a:off x="395536" y="2060848"/>
            <a:ext cx="842493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395536" y="4797152"/>
            <a:ext cx="842493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247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260648"/>
            <a:ext cx="7758138" cy="837100"/>
          </a:xfrm>
        </p:spPr>
        <p:txBody>
          <a:bodyPr/>
          <a:lstStyle/>
          <a:p>
            <a:r>
              <a:rPr lang="es-MX" sz="2400" b="1" dirty="0" smtClean="0"/>
              <a:t>Transferencia de los recursos</a:t>
            </a:r>
            <a:endParaRPr lang="es-MX" sz="2400" b="1" dirty="0"/>
          </a:p>
        </p:txBody>
      </p:sp>
      <p:sp>
        <p:nvSpPr>
          <p:cNvPr id="4" name="3 Rectángulo"/>
          <p:cNvSpPr/>
          <p:nvPr/>
        </p:nvSpPr>
        <p:spPr>
          <a:xfrm>
            <a:off x="107504" y="1196752"/>
            <a:ext cx="89289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1600" dirty="0" smtClean="0">
              <a:latin typeface="Georgia" panose="02040502050405020303" pitchFamily="18" charset="0"/>
            </a:endParaRPr>
          </a:p>
          <a:p>
            <a:pPr algn="just"/>
            <a:endParaRPr lang="es-MX" sz="1600" dirty="0">
              <a:latin typeface="Georgia" panose="02040502050405020303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b="1" dirty="0" smtClean="0">
                <a:latin typeface="Georgia" panose="02040502050405020303" pitchFamily="18" charset="0"/>
              </a:rPr>
              <a:t>Subsistemas </a:t>
            </a:r>
            <a:r>
              <a:rPr lang="es-MX" sz="1600" b="1" dirty="0">
                <a:latin typeface="Georgia" panose="02040502050405020303" pitchFamily="18" charset="0"/>
              </a:rPr>
              <a:t>Federales </a:t>
            </a:r>
            <a:r>
              <a:rPr lang="es-MX" sz="1600" b="1" dirty="0" smtClean="0">
                <a:latin typeface="Georgia" panose="02040502050405020303" pitchFamily="18" charset="0"/>
              </a:rPr>
              <a:t>Centralizados:</a:t>
            </a:r>
            <a:r>
              <a:rPr lang="es-MX" sz="1600" dirty="0" smtClean="0">
                <a:latin typeface="Georgia" panose="02040502050405020303" pitchFamily="18" charset="0"/>
              </a:rPr>
              <a:t> Los recursos </a:t>
            </a:r>
            <a:r>
              <a:rPr lang="es-MX" sz="1600" dirty="0">
                <a:latin typeface="Georgia" panose="02040502050405020303" pitchFamily="18" charset="0"/>
              </a:rPr>
              <a:t>se transferirán directamente a las UPEMS participantes para su ejercicio. </a:t>
            </a:r>
            <a:endParaRPr lang="es-MX" sz="1600" dirty="0" smtClean="0">
              <a:latin typeface="Georgia" panose="02040502050405020303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1600" dirty="0">
              <a:latin typeface="Georgia" panose="02040502050405020303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b="1" dirty="0" smtClean="0">
                <a:latin typeface="Georgia" panose="02040502050405020303" pitchFamily="18" charset="0"/>
              </a:rPr>
              <a:t>Subsistemas Coordinados: </a:t>
            </a:r>
            <a:r>
              <a:rPr lang="es-MX" sz="1600" dirty="0" smtClean="0">
                <a:latin typeface="Georgia" panose="02040502050405020303" pitchFamily="18" charset="0"/>
              </a:rPr>
              <a:t>Radicación mediante </a:t>
            </a:r>
            <a:r>
              <a:rPr lang="es-MX" sz="1600" dirty="0">
                <a:latin typeface="Georgia" panose="02040502050405020303" pitchFamily="18" charset="0"/>
              </a:rPr>
              <a:t>afectación presupuestal de carácter no </a:t>
            </a:r>
            <a:r>
              <a:rPr lang="es-MX" sz="1600" dirty="0" err="1" smtClean="0">
                <a:latin typeface="Georgia" panose="02040502050405020303" pitchFamily="18" charset="0"/>
              </a:rPr>
              <a:t>regularizable</a:t>
            </a:r>
            <a:r>
              <a:rPr lang="es-MX" sz="1600" dirty="0" smtClean="0">
                <a:latin typeface="Georgia" panose="02040502050405020303" pitchFamily="18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600" dirty="0">
              <a:latin typeface="Georgia" panose="02040502050405020303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b="1" dirty="0">
                <a:latin typeface="Georgia" panose="02040502050405020303" pitchFamily="18" charset="0"/>
              </a:rPr>
              <a:t>Subsistemas Estatales, Descentralizados y Autónomos:</a:t>
            </a:r>
            <a:r>
              <a:rPr lang="es-MX" sz="1600" dirty="0">
                <a:latin typeface="Georgia" panose="02040502050405020303" pitchFamily="18" charset="0"/>
              </a:rPr>
              <a:t> SEMS radicará recursos a las UPEMS a través de la Secretaría de Finanzas, la Tesorería o su equivalente.  Las radicaciones se harán una vez que se formalicen los </a:t>
            </a:r>
            <a:r>
              <a:rPr lang="es-MX" sz="1600" b="1" dirty="0">
                <a:latin typeface="Georgia" panose="02040502050405020303" pitchFamily="18" charset="0"/>
              </a:rPr>
              <a:t>convenios correspondientes</a:t>
            </a:r>
            <a:r>
              <a:rPr lang="es-MX" sz="1600" dirty="0">
                <a:latin typeface="Georgia" panose="02040502050405020303" pitchFamily="18" charset="0"/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1600" dirty="0">
              <a:latin typeface="Georgia" panose="02040502050405020303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1600" dirty="0">
              <a:latin typeface="Georgia" panose="02040502050405020303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1600" dirty="0">
              <a:latin typeface="Georgia" panose="02040502050405020303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9394" y="1556793"/>
            <a:ext cx="9007102" cy="2736303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Rectángulo"/>
          <p:cNvSpPr/>
          <p:nvPr/>
        </p:nvSpPr>
        <p:spPr>
          <a:xfrm>
            <a:off x="35496" y="4509120"/>
            <a:ext cx="9036496" cy="1815882"/>
          </a:xfrm>
          <a:prstGeom prst="rect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MX" sz="1600" dirty="0">
                <a:latin typeface="Georgia" panose="02040502050405020303" pitchFamily="18" charset="0"/>
              </a:rPr>
              <a:t>La </a:t>
            </a:r>
            <a:r>
              <a:rPr lang="es-MX" sz="1600" dirty="0" smtClean="0">
                <a:latin typeface="Georgia" panose="02040502050405020303" pitchFamily="18" charset="0"/>
              </a:rPr>
              <a:t>SEMS </a:t>
            </a:r>
            <a:r>
              <a:rPr lang="es-MX" sz="1600" b="1" dirty="0" smtClean="0">
                <a:latin typeface="Georgia" panose="02040502050405020303" pitchFamily="18" charset="0"/>
              </a:rPr>
              <a:t>comunicará a las UPEMS beneficiadas el monto de los recursos federales </a:t>
            </a:r>
            <a:r>
              <a:rPr lang="es-MX" sz="1600" dirty="0" smtClean="0">
                <a:latin typeface="Georgia" panose="02040502050405020303" pitchFamily="18" charset="0"/>
              </a:rPr>
              <a:t>que le serán asignados.  </a:t>
            </a:r>
          </a:p>
          <a:p>
            <a:pPr algn="just"/>
            <a:endParaRPr lang="es-MX" sz="1600" dirty="0">
              <a:latin typeface="Georgia" panose="02040502050405020303" pitchFamily="18" charset="0"/>
            </a:endParaRPr>
          </a:p>
          <a:p>
            <a:pPr algn="just"/>
            <a:r>
              <a:rPr lang="es-MX" sz="1600" dirty="0" smtClean="0">
                <a:latin typeface="Georgia" panose="02040502050405020303" pitchFamily="18" charset="0"/>
              </a:rPr>
              <a:t>Asimismo, una vez que se hayan radicado los recursos, la Coordinación </a:t>
            </a:r>
            <a:r>
              <a:rPr lang="es-MX" sz="1600" dirty="0">
                <a:latin typeface="Georgia" panose="02040502050405020303" pitchFamily="18" charset="0"/>
              </a:rPr>
              <a:t>Sectorial de Planeación y Administración enviará copia de la </a:t>
            </a:r>
            <a:r>
              <a:rPr lang="es-MX" sz="1600" b="1" dirty="0">
                <a:latin typeface="Georgia" panose="02040502050405020303" pitchFamily="18" charset="0"/>
              </a:rPr>
              <a:t>Cuenta por Liquidar Certificada (CLC) </a:t>
            </a:r>
            <a:r>
              <a:rPr lang="es-MX" sz="1600" dirty="0">
                <a:latin typeface="Georgia" panose="02040502050405020303" pitchFamily="18" charset="0"/>
              </a:rPr>
              <a:t>a los planteles beneficiados para que tengan conocimiento de la transferencia de recursos y realicen los trámites para su disposición.</a:t>
            </a:r>
          </a:p>
        </p:txBody>
      </p:sp>
    </p:spTree>
    <p:extLst>
      <p:ext uri="{BB962C8B-B14F-4D97-AF65-F5344CB8AC3E}">
        <p14:creationId xmlns:p14="http://schemas.microsoft.com/office/powerpoint/2010/main" val="317498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113441"/>
            <a:ext cx="8064896" cy="837100"/>
          </a:xfrm>
        </p:spPr>
        <p:txBody>
          <a:bodyPr/>
          <a:lstStyle/>
          <a:p>
            <a:r>
              <a:rPr lang="es-MX" sz="2400" b="1" dirty="0" smtClean="0"/>
              <a:t>Ejecución y comprobación de los recursos</a:t>
            </a:r>
            <a:endParaRPr lang="es-MX" sz="2400" b="1" dirty="0"/>
          </a:p>
        </p:txBody>
      </p:sp>
      <p:sp>
        <p:nvSpPr>
          <p:cNvPr id="4" name="3 Rectángulo"/>
          <p:cNvSpPr/>
          <p:nvPr/>
        </p:nvSpPr>
        <p:spPr>
          <a:xfrm>
            <a:off x="107504" y="1465034"/>
            <a:ext cx="8928992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b="1" u="sng" dirty="0" smtClean="0">
                <a:latin typeface="Georgia" panose="02040502050405020303" pitchFamily="18" charset="0"/>
              </a:rPr>
              <a:t>Modalidad </a:t>
            </a:r>
            <a:r>
              <a:rPr lang="es-MX" sz="1600" b="1" u="sng" dirty="0">
                <a:latin typeface="Georgia" panose="02040502050405020303" pitchFamily="18" charset="0"/>
              </a:rPr>
              <a:t>de gastos de </a:t>
            </a:r>
            <a:r>
              <a:rPr lang="es-MX" sz="1600" b="1" u="sng" dirty="0" smtClean="0">
                <a:latin typeface="Georgia" panose="02040502050405020303" pitchFamily="18" charset="0"/>
              </a:rPr>
              <a:t>operación</a:t>
            </a:r>
          </a:p>
          <a:p>
            <a:pPr algn="just"/>
            <a:endParaRPr lang="es-MX" sz="500" dirty="0">
              <a:latin typeface="Georgia" panose="02040502050405020303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dirty="0">
                <a:latin typeface="Georgia" panose="02040502050405020303" pitchFamily="18" charset="0"/>
              </a:rPr>
              <a:t>L</a:t>
            </a:r>
            <a:r>
              <a:rPr lang="es-MX" sz="1600" dirty="0" smtClean="0">
                <a:latin typeface="Georgia" panose="02040502050405020303" pitchFamily="18" charset="0"/>
              </a:rPr>
              <a:t>as </a:t>
            </a:r>
            <a:r>
              <a:rPr lang="es-MX" sz="1600" dirty="0">
                <a:latin typeface="Georgia" panose="02040502050405020303" pitchFamily="18" charset="0"/>
              </a:rPr>
              <a:t>UPEMS recibirán los recursos federales </a:t>
            </a:r>
            <a:r>
              <a:rPr lang="es-MX" sz="1600" dirty="0" smtClean="0">
                <a:latin typeface="Georgia" panose="02040502050405020303" pitchFamily="18" charset="0"/>
              </a:rPr>
              <a:t>para </a:t>
            </a:r>
            <a:r>
              <a:rPr lang="es-MX" sz="1600" dirty="0">
                <a:latin typeface="Georgia" panose="02040502050405020303" pitchFamily="18" charset="0"/>
              </a:rPr>
              <a:t>adquirir </a:t>
            </a:r>
            <a:r>
              <a:rPr lang="es-MX" sz="1600" dirty="0" smtClean="0">
                <a:latin typeface="Georgia" panose="02040502050405020303" pitchFamily="18" charset="0"/>
              </a:rPr>
              <a:t>bienes </a:t>
            </a:r>
            <a:r>
              <a:rPr lang="es-MX" sz="1600" dirty="0">
                <a:latin typeface="Georgia" panose="02040502050405020303" pitchFamily="18" charset="0"/>
              </a:rPr>
              <a:t>o servicios contemplados </a:t>
            </a:r>
            <a:r>
              <a:rPr lang="es-MX" sz="1600" dirty="0" smtClean="0">
                <a:latin typeface="Georgia" panose="02040502050405020303" pitchFamily="18" charset="0"/>
              </a:rPr>
              <a:t>en </a:t>
            </a:r>
            <a:r>
              <a:rPr lang="es-MX" sz="1600" b="1" dirty="0" smtClean="0">
                <a:latin typeface="Georgia" panose="02040502050405020303" pitchFamily="18" charset="0"/>
              </a:rPr>
              <a:t>partidas seleccionadas</a:t>
            </a:r>
            <a:r>
              <a:rPr lang="es-MX" sz="1600" dirty="0" smtClean="0">
                <a:latin typeface="Georgia" panose="02040502050405020303" pitchFamily="18" charset="0"/>
              </a:rPr>
              <a:t> </a:t>
            </a:r>
            <a:r>
              <a:rPr lang="es-MX" sz="1600" dirty="0">
                <a:latin typeface="Georgia" panose="02040502050405020303" pitchFamily="18" charset="0"/>
              </a:rPr>
              <a:t>de los </a:t>
            </a:r>
            <a:r>
              <a:rPr lang="es-MX" sz="1600" b="1" dirty="0">
                <a:latin typeface="Georgia" panose="02040502050405020303" pitchFamily="18" charset="0"/>
              </a:rPr>
              <a:t>capítulos 2000 y </a:t>
            </a:r>
            <a:r>
              <a:rPr lang="es-MX" sz="1600" b="1" dirty="0" smtClean="0">
                <a:latin typeface="Georgia" panose="02040502050405020303" pitchFamily="18" charset="0"/>
              </a:rPr>
              <a:t>3000 </a:t>
            </a:r>
            <a:r>
              <a:rPr lang="es-MX" sz="1600" dirty="0" smtClean="0">
                <a:latin typeface="Georgia" panose="02040502050405020303" pitchFamily="18" charset="0"/>
              </a:rPr>
              <a:t>siempre </a:t>
            </a:r>
            <a:r>
              <a:rPr lang="es-MX" sz="1600" dirty="0">
                <a:latin typeface="Georgia" panose="02040502050405020303" pitchFamily="18" charset="0"/>
              </a:rPr>
              <a:t>que se acate </a:t>
            </a:r>
            <a:r>
              <a:rPr lang="es-MX" sz="1600" dirty="0" smtClean="0">
                <a:latin typeface="Georgia" panose="02040502050405020303" pitchFamily="18" charset="0"/>
              </a:rPr>
              <a:t>la normatividad. </a:t>
            </a:r>
            <a:endParaRPr lang="es-MX" sz="1600" dirty="0">
              <a:latin typeface="Georgia" panose="02040502050405020303" pitchFamily="18" charset="0"/>
            </a:endParaRPr>
          </a:p>
          <a:p>
            <a:pPr algn="just"/>
            <a:endParaRPr lang="es-MX" sz="1400" u="sng" dirty="0">
              <a:latin typeface="Georgia" panose="02040502050405020303" pitchFamily="18" charset="0"/>
            </a:endParaRPr>
          </a:p>
          <a:p>
            <a:pPr algn="just"/>
            <a:endParaRPr lang="es-MX" sz="1600" b="1" u="sng" dirty="0" smtClean="0">
              <a:latin typeface="Georgia" panose="02040502050405020303" pitchFamily="18" charset="0"/>
            </a:endParaRPr>
          </a:p>
          <a:p>
            <a:pPr algn="just"/>
            <a:r>
              <a:rPr lang="es-MX" sz="1600" b="1" u="sng" dirty="0" smtClean="0">
                <a:latin typeface="Georgia" panose="02040502050405020303" pitchFamily="18" charset="0"/>
              </a:rPr>
              <a:t>Modalidad </a:t>
            </a:r>
            <a:r>
              <a:rPr lang="es-MX" sz="1600" b="1" u="sng" dirty="0">
                <a:latin typeface="Georgia" panose="02040502050405020303" pitchFamily="18" charset="0"/>
              </a:rPr>
              <a:t>de </a:t>
            </a:r>
            <a:r>
              <a:rPr lang="es-MX" sz="1600" b="1" u="sng" dirty="0" smtClean="0">
                <a:latin typeface="Georgia" panose="02040502050405020303" pitchFamily="18" charset="0"/>
              </a:rPr>
              <a:t>equipamiento</a:t>
            </a:r>
          </a:p>
          <a:p>
            <a:pPr algn="just"/>
            <a:endParaRPr lang="es-MX" sz="1400" dirty="0">
              <a:latin typeface="Georgia" panose="02040502050405020303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b="1" dirty="0" smtClean="0">
                <a:latin typeface="Georgia" panose="02040502050405020303" pitchFamily="18" charset="0"/>
              </a:rPr>
              <a:t>Subsistemas Federales Centralizados:</a:t>
            </a:r>
            <a:r>
              <a:rPr lang="es-MX" sz="1600" dirty="0" smtClean="0">
                <a:latin typeface="Georgia" panose="02040502050405020303" pitchFamily="18" charset="0"/>
              </a:rPr>
              <a:t> La </a:t>
            </a:r>
            <a:r>
              <a:rPr lang="es-MX" sz="1600" dirty="0">
                <a:latin typeface="Georgia" panose="02040502050405020303" pitchFamily="18" charset="0"/>
              </a:rPr>
              <a:t>Coordinación de Planeación y </a:t>
            </a:r>
            <a:r>
              <a:rPr lang="es-MX" sz="1600" dirty="0" smtClean="0">
                <a:latin typeface="Georgia" panose="02040502050405020303" pitchFamily="18" charset="0"/>
              </a:rPr>
              <a:t>Administración identificará el inventario de bienes solicitados en el PAAGES </a:t>
            </a:r>
            <a:r>
              <a:rPr lang="es-MX" sz="1600" dirty="0">
                <a:latin typeface="Georgia" panose="02040502050405020303" pitchFamily="18" charset="0"/>
              </a:rPr>
              <a:t>y procederá a registrar una </a:t>
            </a:r>
            <a:r>
              <a:rPr lang="es-MX" sz="1600" b="1" dirty="0">
                <a:latin typeface="Georgia" panose="02040502050405020303" pitchFamily="18" charset="0"/>
              </a:rPr>
              <a:t>cartera de inversión </a:t>
            </a:r>
            <a:r>
              <a:rPr lang="es-MX" sz="1600" dirty="0">
                <a:latin typeface="Georgia" panose="02040502050405020303" pitchFamily="18" charset="0"/>
              </a:rPr>
              <a:t>por la totalidad de los </a:t>
            </a:r>
            <a:r>
              <a:rPr lang="es-MX" sz="1600" dirty="0" smtClean="0">
                <a:latin typeface="Georgia" panose="02040502050405020303" pitchFamily="18" charset="0"/>
              </a:rPr>
              <a:t>mismos. Adicional a lo anterior se </a:t>
            </a:r>
            <a:r>
              <a:rPr lang="es-MX" sz="1600" b="1" dirty="0" smtClean="0">
                <a:latin typeface="Georgia" panose="02040502050405020303" pitchFamily="18" charset="0"/>
              </a:rPr>
              <a:t>tramitará un oficio de liberación </a:t>
            </a:r>
            <a:r>
              <a:rPr lang="es-MX" sz="1600" dirty="0" smtClean="0">
                <a:latin typeface="Georgia" panose="02040502050405020303" pitchFamily="18" charset="0"/>
              </a:rPr>
              <a:t>de inversión </a:t>
            </a:r>
            <a:r>
              <a:rPr lang="es-MX" sz="1600" dirty="0">
                <a:latin typeface="Georgia" panose="02040502050405020303" pitchFamily="18" charset="0"/>
              </a:rPr>
              <a:t>p</a:t>
            </a:r>
            <a:r>
              <a:rPr lang="es-MX" sz="1600" dirty="0" smtClean="0">
                <a:latin typeface="Georgia" panose="02040502050405020303" pitchFamily="18" charset="0"/>
              </a:rPr>
              <a:t>ara que  las UPEMS puedan adquirir directamente bienes del capítulo 5000 hasta </a:t>
            </a:r>
            <a:r>
              <a:rPr lang="es-MX" sz="1600" dirty="0">
                <a:latin typeface="Georgia" panose="02040502050405020303" pitchFamily="18" charset="0"/>
              </a:rPr>
              <a:t>por un monto de 50,000.00 (cincuenta mil pesos) más el IVA por partida específica de </a:t>
            </a:r>
            <a:r>
              <a:rPr lang="es-MX" sz="1600" dirty="0" smtClean="0">
                <a:latin typeface="Georgia" panose="02040502050405020303" pitchFamily="18" charset="0"/>
              </a:rPr>
              <a:t>gasto. 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s-MX" sz="500" dirty="0">
              <a:latin typeface="Georgia" panose="02040502050405020303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b="1" dirty="0" smtClean="0">
                <a:latin typeface="Georgia" panose="02040502050405020303" pitchFamily="18" charset="0"/>
              </a:rPr>
              <a:t>Subsistemas Coordinados, Estatales y Descentralizados: </a:t>
            </a:r>
            <a:r>
              <a:rPr lang="es-MX" sz="1600" dirty="0" smtClean="0">
                <a:latin typeface="Georgia" panose="02040502050405020303" pitchFamily="18" charset="0"/>
              </a:rPr>
              <a:t>Podrán adquirir los bienes </a:t>
            </a:r>
            <a:r>
              <a:rPr lang="es-MX" sz="1600" dirty="0">
                <a:latin typeface="Georgia" panose="02040502050405020303" pitchFamily="18" charset="0"/>
              </a:rPr>
              <a:t>a través de sus direcciones generales, Secretarías de Educación o </a:t>
            </a:r>
            <a:r>
              <a:rPr lang="es-MX" sz="1600" dirty="0" smtClean="0">
                <a:latin typeface="Georgia" panose="02040502050405020303" pitchFamily="18" charset="0"/>
              </a:rPr>
              <a:t>tesorerías conforme a la normatividad aplicable.</a:t>
            </a:r>
            <a:endParaRPr lang="es-MX" sz="1600" dirty="0">
              <a:latin typeface="Georgia" panose="02040502050405020303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07504" y="1844824"/>
            <a:ext cx="8928992" cy="792088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Rectángulo"/>
          <p:cNvSpPr/>
          <p:nvPr/>
        </p:nvSpPr>
        <p:spPr>
          <a:xfrm>
            <a:off x="107504" y="3429000"/>
            <a:ext cx="8899598" cy="2416045"/>
          </a:xfrm>
          <a:prstGeom prst="rect">
            <a:avLst/>
          </a:prstGeom>
          <a:noFill/>
          <a:ln>
            <a:solidFill>
              <a:srgbClr val="4F62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412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113441"/>
            <a:ext cx="8064896" cy="837100"/>
          </a:xfrm>
        </p:spPr>
        <p:txBody>
          <a:bodyPr/>
          <a:lstStyle/>
          <a:p>
            <a:r>
              <a:rPr lang="es-MX" sz="2800" b="1" dirty="0" smtClean="0"/>
              <a:t>Seguimiento y control</a:t>
            </a:r>
            <a:endParaRPr lang="es-MX" sz="2800" b="1" dirty="0"/>
          </a:p>
        </p:txBody>
      </p:sp>
      <p:sp>
        <p:nvSpPr>
          <p:cNvPr id="3" name="2 Rectángulo"/>
          <p:cNvSpPr/>
          <p:nvPr/>
        </p:nvSpPr>
        <p:spPr>
          <a:xfrm>
            <a:off x="323528" y="1340768"/>
            <a:ext cx="842493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u="sng" dirty="0" smtClean="0">
                <a:latin typeface="Georgia" pitchFamily="18" charset="0"/>
              </a:rPr>
              <a:t>Seguimiento</a:t>
            </a:r>
            <a:endParaRPr lang="es-MX" sz="1600" u="sng" dirty="0" smtClean="0">
              <a:latin typeface="Georgia" pitchFamily="18" charset="0"/>
            </a:endParaRPr>
          </a:p>
          <a:p>
            <a:endParaRPr lang="es-MX" sz="1600" dirty="0" smtClean="0">
              <a:latin typeface="Georgia" pitchFamily="18" charset="0"/>
            </a:endParaRPr>
          </a:p>
          <a:p>
            <a:r>
              <a:rPr lang="es-MX" sz="1600" dirty="0" smtClean="0">
                <a:latin typeface="Georgia" pitchFamily="18" charset="0"/>
              </a:rPr>
              <a:t>SEMS </a:t>
            </a:r>
            <a:r>
              <a:rPr lang="es-MX" sz="1600" dirty="0">
                <a:latin typeface="Georgia" pitchFamily="18" charset="0"/>
              </a:rPr>
              <a:t>establecerá  </a:t>
            </a:r>
            <a:r>
              <a:rPr lang="es-MX" sz="1600" b="1" dirty="0" smtClean="0">
                <a:latin typeface="Georgia" pitchFamily="18" charset="0"/>
              </a:rPr>
              <a:t>mecanismos </a:t>
            </a:r>
            <a:r>
              <a:rPr lang="es-MX" sz="1600" dirty="0" smtClean="0">
                <a:latin typeface="Georgia" pitchFamily="18" charset="0"/>
              </a:rPr>
              <a:t> mediante </a:t>
            </a:r>
            <a:r>
              <a:rPr lang="es-MX" sz="1600" dirty="0">
                <a:latin typeface="Georgia" pitchFamily="18" charset="0"/>
              </a:rPr>
              <a:t>el </a:t>
            </a:r>
            <a:r>
              <a:rPr lang="es-MX" sz="1600" b="1" dirty="0">
                <a:latin typeface="Georgia" pitchFamily="18" charset="0"/>
              </a:rPr>
              <a:t>análisis de </a:t>
            </a:r>
            <a:r>
              <a:rPr lang="es-MX" sz="1600" b="1" dirty="0" smtClean="0">
                <a:latin typeface="Georgia" pitchFamily="18" charset="0"/>
              </a:rPr>
              <a:t>evidencias</a:t>
            </a:r>
            <a:r>
              <a:rPr lang="es-MX" sz="1600" dirty="0" smtClean="0">
                <a:latin typeface="Georgia" pitchFamily="18" charset="0"/>
              </a:rPr>
              <a:t>.</a:t>
            </a:r>
          </a:p>
          <a:p>
            <a:r>
              <a:rPr lang="es-MX" sz="1600" dirty="0" smtClean="0">
                <a:latin typeface="Georgia" pitchFamily="18" charset="0"/>
              </a:rPr>
              <a:t> </a:t>
            </a:r>
          </a:p>
          <a:p>
            <a:r>
              <a:rPr lang="es-MX" sz="1600" dirty="0">
                <a:latin typeface="Georgia" pitchFamily="18" charset="0"/>
              </a:rPr>
              <a:t> </a:t>
            </a:r>
          </a:p>
          <a:p>
            <a:r>
              <a:rPr lang="es-ES" sz="1600" b="1" u="sng" dirty="0" smtClean="0">
                <a:latin typeface="Georgia" pitchFamily="18" charset="0"/>
              </a:rPr>
              <a:t>Instancias de control y vigilancia </a:t>
            </a:r>
            <a:endParaRPr lang="es-MX" sz="1600" u="sng" dirty="0" smtClean="0">
              <a:latin typeface="Georgia" pitchFamily="18" charset="0"/>
            </a:endParaRPr>
          </a:p>
          <a:p>
            <a:pPr algn="just"/>
            <a:endParaRPr lang="es-ES" sz="1600" dirty="0" smtClean="0">
              <a:latin typeface="Georgia" pitchFamily="18" charset="0"/>
            </a:endParaRPr>
          </a:p>
          <a:p>
            <a:pPr algn="just"/>
            <a:r>
              <a:rPr lang="es-MX" sz="1600" dirty="0" smtClean="0">
                <a:latin typeface="Georgia" pitchFamily="18" charset="0"/>
              </a:rPr>
              <a:t>La </a:t>
            </a:r>
            <a:r>
              <a:rPr lang="es-MX" sz="1600" b="1" dirty="0" smtClean="0">
                <a:latin typeface="Georgia" pitchFamily="18" charset="0"/>
              </a:rPr>
              <a:t>UPEMS será responsable del uso eficiente y transparente de los recursos</a:t>
            </a:r>
            <a:r>
              <a:rPr lang="es-MX" sz="1600" dirty="0" smtClean="0">
                <a:latin typeface="Georgia" pitchFamily="18" charset="0"/>
              </a:rPr>
              <a:t>. </a:t>
            </a:r>
          </a:p>
          <a:p>
            <a:pPr algn="just"/>
            <a:endParaRPr lang="es-MX" sz="1600" dirty="0">
              <a:latin typeface="Georgia" pitchFamily="18" charset="0"/>
            </a:endParaRPr>
          </a:p>
          <a:p>
            <a:pPr algn="just"/>
            <a:r>
              <a:rPr lang="es-MX" sz="1600" dirty="0" smtClean="0">
                <a:latin typeface="Georgia" pitchFamily="18" charset="0"/>
              </a:rPr>
              <a:t>En </a:t>
            </a:r>
            <a:r>
              <a:rPr lang="es-MX" sz="1600" dirty="0">
                <a:latin typeface="Georgia" pitchFamily="18" charset="0"/>
              </a:rPr>
              <a:t>caso de que tales recursos se utilizaran para fines distintos a los autorizados, no  se entregara la documentación comprobatoria del gasto o se detecte documentación falsa, la Subsecretaría de Educación Media Superior o las autoridades educativas locales </a:t>
            </a:r>
            <a:r>
              <a:rPr lang="es-MX" sz="1600" b="1" dirty="0">
                <a:latin typeface="Georgia" pitchFamily="18" charset="0"/>
              </a:rPr>
              <a:t>darán vista inmediata a la instancia de control </a:t>
            </a:r>
            <a:r>
              <a:rPr lang="es-MX" sz="1600" b="1" dirty="0" smtClean="0">
                <a:latin typeface="Georgia" pitchFamily="18" charset="0"/>
              </a:rPr>
              <a:t>respectiva</a:t>
            </a:r>
            <a:r>
              <a:rPr lang="es-MX" sz="1600" dirty="0" smtClean="0">
                <a:latin typeface="Georgia" pitchFamily="18" charset="0"/>
              </a:rPr>
              <a:t>. </a:t>
            </a:r>
            <a:endParaRPr lang="es-MX" sz="1600" dirty="0">
              <a:latin typeface="Georgia" pitchFamily="18" charset="0"/>
            </a:endParaRPr>
          </a:p>
          <a:p>
            <a:pPr algn="just"/>
            <a:endParaRPr lang="es-MX" sz="1600" dirty="0" smtClean="0">
              <a:latin typeface="Georgia" pitchFamily="18" charset="0"/>
            </a:endParaRPr>
          </a:p>
          <a:p>
            <a:pPr algn="just"/>
            <a:r>
              <a:rPr lang="es-MX" sz="1600" dirty="0" smtClean="0">
                <a:latin typeface="Georgia" pitchFamily="18" charset="0"/>
              </a:rPr>
              <a:t>Para </a:t>
            </a:r>
            <a:r>
              <a:rPr lang="es-MX" sz="1600" dirty="0">
                <a:latin typeface="Georgia" pitchFamily="18" charset="0"/>
              </a:rPr>
              <a:t>efectos de documentación de las experiencias, </a:t>
            </a:r>
            <a:r>
              <a:rPr lang="es-MX" sz="1600" b="1" dirty="0">
                <a:latin typeface="Georgia" pitchFamily="18" charset="0"/>
              </a:rPr>
              <a:t>los(as) directores(as) en todo momento deberán integrar las evidencias </a:t>
            </a:r>
            <a:r>
              <a:rPr lang="es-MX" sz="1600" b="1" dirty="0" smtClean="0">
                <a:latin typeface="Georgia" pitchFamily="18" charset="0"/>
              </a:rPr>
              <a:t>respectivas</a:t>
            </a:r>
            <a:r>
              <a:rPr lang="es-MX" sz="1600" dirty="0" smtClean="0">
                <a:latin typeface="Georgia" pitchFamily="18" charset="0"/>
              </a:rPr>
              <a:t> (hasta por 5 años) en </a:t>
            </a:r>
            <a:r>
              <a:rPr lang="es-MX" sz="1600" dirty="0">
                <a:latin typeface="Georgia" pitchFamily="18" charset="0"/>
              </a:rPr>
              <a:t>caso de que la SEMS le solicite dicha información. </a:t>
            </a:r>
          </a:p>
          <a:p>
            <a:pPr algn="just"/>
            <a:endParaRPr lang="es-ES" sz="1600" dirty="0">
              <a:latin typeface="Georgia" pitchFamily="18" charset="0"/>
            </a:endParaRPr>
          </a:p>
          <a:p>
            <a:pPr algn="just"/>
            <a:endParaRPr lang="es-MX" sz="1600" dirty="0">
              <a:latin typeface="Georgia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07504" y="1844824"/>
            <a:ext cx="8928992" cy="50405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/>
        </p:nvSpPr>
        <p:spPr>
          <a:xfrm>
            <a:off x="107504" y="2987372"/>
            <a:ext cx="8928992" cy="265065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169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143628"/>
            <a:ext cx="8064896" cy="837100"/>
          </a:xfrm>
        </p:spPr>
        <p:txBody>
          <a:bodyPr/>
          <a:lstStyle/>
          <a:p>
            <a:r>
              <a:rPr lang="es-MX" sz="2400" b="1" dirty="0" smtClean="0"/>
              <a:t>Publicación de resultados</a:t>
            </a:r>
            <a:endParaRPr lang="es-MX" sz="2400" b="1" dirty="0"/>
          </a:p>
        </p:txBody>
      </p:sp>
      <p:sp>
        <p:nvSpPr>
          <p:cNvPr id="3" name="2 Rectángulo"/>
          <p:cNvSpPr/>
          <p:nvPr/>
        </p:nvSpPr>
        <p:spPr>
          <a:xfrm>
            <a:off x="1979712" y="1844824"/>
            <a:ext cx="47525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dirty="0" smtClean="0">
                <a:latin typeface="Georgia" pitchFamily="18" charset="0"/>
              </a:rPr>
              <a:t>31 de marzo de 2014 </a:t>
            </a:r>
          </a:p>
          <a:p>
            <a:pPr algn="ctr"/>
            <a:r>
              <a:rPr lang="es-ES" sz="2800" dirty="0" smtClean="0">
                <a:latin typeface="Georgia" pitchFamily="18" charset="0"/>
              </a:rPr>
              <a:t>en el sitio web de la SEMS</a:t>
            </a:r>
            <a:endParaRPr lang="es-ES" sz="2800" dirty="0">
              <a:latin typeface="Georgia" pitchFamily="18" charset="0"/>
            </a:endParaRPr>
          </a:p>
          <a:p>
            <a:pPr algn="just"/>
            <a:endParaRPr lang="es-MX" sz="1600" dirty="0">
              <a:latin typeface="Georgia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486570" y="1844824"/>
            <a:ext cx="5904656" cy="100811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/>
        </p:nvSpPr>
        <p:spPr>
          <a:xfrm>
            <a:off x="1331640" y="3284984"/>
            <a:ext cx="6048672" cy="265065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Rectángulo"/>
          <p:cNvSpPr/>
          <p:nvPr/>
        </p:nvSpPr>
        <p:spPr>
          <a:xfrm>
            <a:off x="2051720" y="3740839"/>
            <a:ext cx="47525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dirty="0" smtClean="0">
                <a:latin typeface="Georgia" pitchFamily="18" charset="0"/>
              </a:rPr>
              <a:t>250 millones de pesos</a:t>
            </a:r>
          </a:p>
          <a:p>
            <a:pPr algn="ctr"/>
            <a:endParaRPr lang="es-ES" sz="1200" dirty="0" smtClean="0">
              <a:latin typeface="Georgia" pitchFamily="18" charset="0"/>
            </a:endParaRPr>
          </a:p>
          <a:p>
            <a:pPr algn="ctr"/>
            <a:r>
              <a:rPr lang="es-ES" sz="2800" dirty="0">
                <a:latin typeface="Georgia" pitchFamily="18" charset="0"/>
              </a:rPr>
              <a:t>e</a:t>
            </a:r>
            <a:r>
              <a:rPr lang="es-ES" sz="2800" dirty="0" smtClean="0">
                <a:latin typeface="Georgia" pitchFamily="18" charset="0"/>
              </a:rPr>
              <a:t>ntre 3,500 y 4,000 planteles por beneficiar</a:t>
            </a:r>
            <a:endParaRPr lang="es-ES" sz="2800" dirty="0">
              <a:latin typeface="Georgia" pitchFamily="18" charset="0"/>
            </a:endParaRPr>
          </a:p>
          <a:p>
            <a:pPr algn="just"/>
            <a:endParaRPr lang="es-MX" sz="16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50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9208" y="116632"/>
            <a:ext cx="8229600" cy="1143000"/>
          </a:xfrm>
        </p:spPr>
        <p:txBody>
          <a:bodyPr>
            <a:noAutofit/>
          </a:bodyPr>
          <a:lstStyle/>
          <a:p>
            <a:r>
              <a:rPr lang="es-MX" sz="2400" b="1" dirty="0" smtClean="0"/>
              <a:t>Objetivos</a:t>
            </a:r>
            <a:endParaRPr lang="es-MX" sz="2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251520" y="1299270"/>
            <a:ext cx="12330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u="sng" dirty="0" smtClean="0">
                <a:latin typeface="Georgia" pitchFamily="18" charset="0"/>
              </a:rPr>
              <a:t>General</a:t>
            </a:r>
            <a:endParaRPr lang="es-MX" sz="2000" b="1" u="sng" dirty="0">
              <a:latin typeface="Georgia" pitchFamily="18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68549" y="1978051"/>
            <a:ext cx="882047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 algn="just" defTabSz="711200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es-MX" sz="1600" dirty="0">
                <a:latin typeface="Georgia" pitchFamily="18" charset="0"/>
              </a:rPr>
              <a:t>Fortalecer la autonomía de gestión de las UPEMS para favorecer </a:t>
            </a:r>
            <a:r>
              <a:rPr lang="es-MX" sz="1600" dirty="0" smtClean="0">
                <a:latin typeface="Georgia" pitchFamily="18" charset="0"/>
              </a:rPr>
              <a:t>la realización </a:t>
            </a:r>
            <a:r>
              <a:rPr lang="es-MX" sz="1600" dirty="0">
                <a:latin typeface="Georgia" pitchFamily="18" charset="0"/>
              </a:rPr>
              <a:t>de proyectos </a:t>
            </a:r>
            <a:r>
              <a:rPr lang="es-MX" sz="1600" dirty="0" smtClean="0">
                <a:latin typeface="Georgia" pitchFamily="18" charset="0"/>
              </a:rPr>
              <a:t>(definidos </a:t>
            </a:r>
            <a:r>
              <a:rPr lang="es-MX" sz="1600" dirty="0">
                <a:latin typeface="Georgia" pitchFamily="18" charset="0"/>
              </a:rPr>
              <a:t>como prioritarios por las comunidades </a:t>
            </a:r>
            <a:r>
              <a:rPr lang="es-MX" sz="1600" dirty="0" smtClean="0">
                <a:latin typeface="Georgia" pitchFamily="18" charset="0"/>
              </a:rPr>
              <a:t>educativas) que contribuyan a </a:t>
            </a:r>
            <a:r>
              <a:rPr lang="es-MX" sz="1600" b="1" dirty="0">
                <a:latin typeface="Georgia" pitchFamily="18" charset="0"/>
              </a:rPr>
              <a:t>la mejora de la calidad</a:t>
            </a:r>
            <a:r>
              <a:rPr lang="es-MX" sz="1600" dirty="0">
                <a:latin typeface="Georgia" pitchFamily="18" charset="0"/>
              </a:rPr>
              <a:t> de los servicios educativos </a:t>
            </a:r>
            <a:r>
              <a:rPr lang="es-MX" sz="1600" dirty="0" smtClean="0">
                <a:latin typeface="Georgia" pitchFamily="18" charset="0"/>
              </a:rPr>
              <a:t>que prestan. </a:t>
            </a:r>
            <a:endParaRPr lang="es-MX" sz="500" dirty="0">
              <a:latin typeface="Georgia" pitchFamily="18" charset="0"/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193085" y="2996952"/>
            <a:ext cx="85728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800100">
              <a:lnSpc>
                <a:spcPct val="90000"/>
              </a:lnSpc>
              <a:spcAft>
                <a:spcPct val="35000"/>
              </a:spcAft>
            </a:pPr>
            <a:r>
              <a:rPr lang="es-MX" sz="2000" b="1" u="sng" dirty="0">
                <a:latin typeface="Georgia" pitchFamily="18" charset="0"/>
              </a:rPr>
              <a:t>E</a:t>
            </a:r>
            <a:r>
              <a:rPr lang="es-MX" sz="2000" b="1" u="sng" dirty="0" smtClean="0">
                <a:latin typeface="Georgia" pitchFamily="18" charset="0"/>
              </a:rPr>
              <a:t>specífico</a:t>
            </a:r>
            <a:endParaRPr lang="es-MX" sz="2000" b="1" u="sng" dirty="0">
              <a:latin typeface="Georgia" pitchFamily="18" charset="0"/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251520" y="3495824"/>
            <a:ext cx="8712968" cy="653256"/>
          </a:xfrm>
          <a:prstGeom prst="rect">
            <a:avLst/>
          </a:prstGeom>
          <a:ln w="25400">
            <a:noFill/>
          </a:ln>
        </p:spPr>
        <p:txBody>
          <a:bodyPr wrap="square">
            <a:spAutoFit/>
          </a:bodyPr>
          <a:lstStyle/>
          <a:p>
            <a:pPr marL="0" lvl="1" algn="just" defTabSz="711200">
              <a:lnSpc>
                <a:spcPct val="90000"/>
              </a:lnSpc>
              <a:spcAft>
                <a:spcPct val="15000"/>
              </a:spcAft>
            </a:pPr>
            <a:r>
              <a:rPr lang="es-MX" sz="1600" dirty="0">
                <a:latin typeface="Georgia" pitchFamily="18" charset="0"/>
              </a:rPr>
              <a:t>Propiciar la participación de las comunidades </a:t>
            </a:r>
            <a:r>
              <a:rPr lang="es-MX" sz="1600" dirty="0" smtClean="0">
                <a:latin typeface="Georgia" pitchFamily="18" charset="0"/>
              </a:rPr>
              <a:t>educativas bajo el liderazgo de directores para poner en marcha </a:t>
            </a:r>
            <a:r>
              <a:rPr lang="es-MX" sz="1600" dirty="0">
                <a:latin typeface="Georgia" pitchFamily="18" charset="0"/>
              </a:rPr>
              <a:t> </a:t>
            </a:r>
            <a:r>
              <a:rPr lang="es-MX" sz="1600" dirty="0" smtClean="0">
                <a:latin typeface="Georgia" pitchFamily="18" charset="0"/>
              </a:rPr>
              <a:t>proyectos dirigidos a atender los </a:t>
            </a:r>
            <a:r>
              <a:rPr lang="es-MX" sz="1600" b="1" dirty="0" smtClean="0">
                <a:latin typeface="Georgia" pitchFamily="18" charset="0"/>
              </a:rPr>
              <a:t>retos de los planteles </a:t>
            </a:r>
            <a:r>
              <a:rPr lang="es-MX" sz="1600" dirty="0" smtClean="0">
                <a:latin typeface="Georgia" pitchFamily="18" charset="0"/>
              </a:rPr>
              <a:t>como: </a:t>
            </a:r>
            <a:endParaRPr lang="es-MX" sz="1600" dirty="0">
              <a:latin typeface="Georgia" pitchFamily="18" charset="0"/>
            </a:endParaRPr>
          </a:p>
          <a:p>
            <a:pPr marL="171450" lvl="1" indent="-171450" algn="just" defTabSz="711200">
              <a:lnSpc>
                <a:spcPct val="90000"/>
              </a:lnSpc>
              <a:spcAft>
                <a:spcPct val="15000"/>
              </a:spcAft>
              <a:buChar char="••"/>
            </a:pPr>
            <a:endParaRPr lang="es-MX" sz="500" dirty="0" smtClean="0">
              <a:latin typeface="Georgia" pitchFamily="18" charset="0"/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193084" y="1860298"/>
            <a:ext cx="8771403" cy="992637"/>
          </a:xfrm>
          <a:prstGeom prst="rect">
            <a:avLst/>
          </a:prstGeom>
          <a:noFill/>
          <a:ln>
            <a:solidFill>
              <a:srgbClr val="4F62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31 Rectángulo"/>
          <p:cNvSpPr/>
          <p:nvPr/>
        </p:nvSpPr>
        <p:spPr>
          <a:xfrm>
            <a:off x="168550" y="3453800"/>
            <a:ext cx="8795938" cy="307154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659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44624"/>
            <a:ext cx="7758138" cy="1143000"/>
          </a:xfrm>
        </p:spPr>
        <p:txBody>
          <a:bodyPr/>
          <a:lstStyle/>
          <a:p>
            <a:r>
              <a:rPr lang="es-MX" sz="2400" b="1" dirty="0" smtClean="0"/>
              <a:t>Características de los apoyos</a:t>
            </a:r>
            <a:endParaRPr lang="es-MX" sz="2400" b="1" dirty="0"/>
          </a:p>
        </p:txBody>
      </p:sp>
      <p:grpSp>
        <p:nvGrpSpPr>
          <p:cNvPr id="27" name="26 Grupo"/>
          <p:cNvGrpSpPr/>
          <p:nvPr/>
        </p:nvGrpSpPr>
        <p:grpSpPr>
          <a:xfrm>
            <a:off x="2513459" y="3410806"/>
            <a:ext cx="906413" cy="810282"/>
            <a:chOff x="3882956" y="1986524"/>
            <a:chExt cx="563455" cy="563455"/>
          </a:xfrm>
          <a:noFill/>
          <a:scene3d>
            <a:camera prst="orthographicFront"/>
            <a:lightRig rig="flat" dir="t"/>
          </a:scene3d>
        </p:grpSpPr>
        <p:sp>
          <p:nvSpPr>
            <p:cNvPr id="28" name="27 Más"/>
            <p:cNvSpPr/>
            <p:nvPr/>
          </p:nvSpPr>
          <p:spPr>
            <a:xfrm>
              <a:off x="3882956" y="1986524"/>
              <a:ext cx="563455" cy="563455"/>
            </a:xfrm>
            <a:prstGeom prst="mathPlus">
              <a:avLst/>
            </a:prstGeom>
            <a:grpFill/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Más 4"/>
            <p:cNvSpPr/>
            <p:nvPr/>
          </p:nvSpPr>
          <p:spPr>
            <a:xfrm>
              <a:off x="3957642" y="2201989"/>
              <a:ext cx="414083" cy="132525"/>
            </a:xfrm>
            <a:prstGeom prst="rect">
              <a:avLst/>
            </a:prstGeom>
            <a:grpFill/>
            <a:sp3d z="-8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1200" kern="1200">
                <a:latin typeface="Georgia" pitchFamily="18" charset="0"/>
              </a:endParaRPr>
            </a:p>
          </p:txBody>
        </p:sp>
      </p:grpSp>
      <p:sp>
        <p:nvSpPr>
          <p:cNvPr id="19" name="Elipse 4"/>
          <p:cNvSpPr/>
          <p:nvPr/>
        </p:nvSpPr>
        <p:spPr>
          <a:xfrm>
            <a:off x="477010" y="2755473"/>
            <a:ext cx="2156594" cy="2480797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240" tIns="15240" rIns="15240" bIns="1524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400" b="1" u="sng" dirty="0" smtClean="0">
                <a:solidFill>
                  <a:schemeClr val="tx1"/>
                </a:solidFill>
                <a:latin typeface="Georgia" pitchFamily="18" charset="0"/>
              </a:rPr>
              <a:t>Cuatro</a:t>
            </a:r>
            <a:r>
              <a:rPr lang="es-MX" sz="1400" b="1" u="sng" kern="1200" dirty="0" smtClean="0">
                <a:solidFill>
                  <a:schemeClr val="tx1"/>
                </a:solidFill>
                <a:latin typeface="Georgia" pitchFamily="18" charset="0"/>
              </a:rPr>
              <a:t> esquemas de apoyo federal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500" b="1" u="sng" kern="1200" dirty="0" smtClean="0">
              <a:solidFill>
                <a:schemeClr val="tx1"/>
              </a:solidFill>
              <a:latin typeface="Georgia" pitchFamily="18" charset="0"/>
            </a:endParaRPr>
          </a:p>
          <a:p>
            <a:pPr marL="228600" lvl="1" indent="-228600" algn="just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es-MX" sz="1400" kern="1200" dirty="0" smtClean="0">
                <a:solidFill>
                  <a:schemeClr val="tx1"/>
                </a:solidFill>
                <a:latin typeface="Georgia" pitchFamily="18" charset="0"/>
              </a:rPr>
              <a:t>$25,000 federación, $0 plantel</a:t>
            </a:r>
          </a:p>
          <a:p>
            <a:pPr marL="0" lvl="1" algn="just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s-MX" sz="500" kern="1200" dirty="0" smtClean="0">
              <a:solidFill>
                <a:schemeClr val="tx1"/>
              </a:solidFill>
              <a:latin typeface="Georgia" pitchFamily="18" charset="0"/>
            </a:endParaRPr>
          </a:p>
          <a:p>
            <a:pPr marL="342900" lvl="1" indent="-342900" algn="just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 startAt="2"/>
            </a:pPr>
            <a:r>
              <a:rPr lang="es-MX" sz="1400" kern="1200" dirty="0" smtClean="0">
                <a:solidFill>
                  <a:schemeClr val="tx1"/>
                </a:solidFill>
                <a:latin typeface="Georgia" pitchFamily="18" charset="0"/>
              </a:rPr>
              <a:t>$50,000 federación, </a:t>
            </a:r>
            <a:r>
              <a:rPr lang="es-MX" sz="1400" dirty="0" smtClean="0">
                <a:solidFill>
                  <a:schemeClr val="tx1"/>
                </a:solidFill>
                <a:latin typeface="Georgia" pitchFamily="18" charset="0"/>
              </a:rPr>
              <a:t>al menos </a:t>
            </a:r>
            <a:r>
              <a:rPr lang="es-MX" sz="1400" kern="1200" dirty="0" smtClean="0">
                <a:solidFill>
                  <a:schemeClr val="tx1"/>
                </a:solidFill>
                <a:latin typeface="Georgia" pitchFamily="18" charset="0"/>
              </a:rPr>
              <a:t>$12,500 por plantel</a:t>
            </a:r>
          </a:p>
          <a:p>
            <a:pPr marL="228600" lvl="1" indent="-228600" algn="just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 startAt="2"/>
            </a:pPr>
            <a:endParaRPr lang="es-MX" sz="500" kern="1200" dirty="0" smtClean="0">
              <a:solidFill>
                <a:schemeClr val="tx1"/>
              </a:solidFill>
              <a:latin typeface="Georgia" pitchFamily="18" charset="0"/>
            </a:endParaRPr>
          </a:p>
          <a:p>
            <a:pPr marL="342900" lvl="1" indent="-342900" algn="just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 startAt="2"/>
            </a:pPr>
            <a:r>
              <a:rPr lang="es-MX" sz="1400" kern="1200" dirty="0" smtClean="0">
                <a:solidFill>
                  <a:schemeClr val="tx1"/>
                </a:solidFill>
                <a:latin typeface="Georgia" pitchFamily="18" charset="0"/>
              </a:rPr>
              <a:t>$75,000 federación, al menos $25,000 plantel</a:t>
            </a:r>
          </a:p>
          <a:p>
            <a:pPr marL="228600" lvl="1" indent="-228600" algn="just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 startAt="2"/>
            </a:pPr>
            <a:endParaRPr lang="es-MX" sz="500" kern="1200" dirty="0" smtClean="0">
              <a:solidFill>
                <a:schemeClr val="tx1"/>
              </a:solidFill>
              <a:latin typeface="Georgia" pitchFamily="18" charset="0"/>
            </a:endParaRPr>
          </a:p>
          <a:p>
            <a:pPr marL="342900" lvl="1" indent="-342900" algn="just" defTabSz="533400">
              <a:lnSpc>
                <a:spcPct val="90000"/>
              </a:lnSpc>
              <a:spcAft>
                <a:spcPct val="15000"/>
              </a:spcAft>
              <a:buFont typeface="+mj-lt"/>
              <a:buAutoNum type="arabicPeriod" startAt="2"/>
            </a:pPr>
            <a:r>
              <a:rPr lang="es-MX" sz="1400" dirty="0" smtClean="0">
                <a:solidFill>
                  <a:schemeClr val="tx1"/>
                </a:solidFill>
                <a:latin typeface="Georgia" pitchFamily="18" charset="0"/>
              </a:rPr>
              <a:t>$100,000 </a:t>
            </a:r>
            <a:r>
              <a:rPr lang="es-MX" sz="1400" dirty="0">
                <a:solidFill>
                  <a:schemeClr val="tx1"/>
                </a:solidFill>
                <a:latin typeface="Georgia" pitchFamily="18" charset="0"/>
              </a:rPr>
              <a:t>federación, al menos </a:t>
            </a:r>
            <a:r>
              <a:rPr lang="es-MX" sz="1400" dirty="0" smtClean="0">
                <a:solidFill>
                  <a:schemeClr val="tx1"/>
                </a:solidFill>
                <a:latin typeface="Georgia" pitchFamily="18" charset="0"/>
              </a:rPr>
              <a:t>$50,000 </a:t>
            </a:r>
            <a:r>
              <a:rPr lang="es-MX" sz="1400" dirty="0">
                <a:solidFill>
                  <a:schemeClr val="tx1"/>
                </a:solidFill>
                <a:latin typeface="Georgia" pitchFamily="18" charset="0"/>
              </a:rPr>
              <a:t>plantel</a:t>
            </a:r>
          </a:p>
          <a:p>
            <a:pPr marL="228600" lvl="1" indent="-228600" algn="ctr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 startAt="2"/>
            </a:pPr>
            <a:endParaRPr lang="es-MX" sz="1400" dirty="0">
              <a:solidFill>
                <a:schemeClr val="tx1"/>
              </a:solidFill>
              <a:latin typeface="Georgia" pitchFamily="18" charset="0"/>
            </a:endParaRPr>
          </a:p>
          <a:p>
            <a:pPr marL="228600" lvl="1" indent="-228600" algn="ctr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 startAt="2"/>
            </a:pPr>
            <a:endParaRPr lang="es-MX" sz="1400" kern="12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21" name="Elipse 4"/>
          <p:cNvSpPr/>
          <p:nvPr/>
        </p:nvSpPr>
        <p:spPr>
          <a:xfrm>
            <a:off x="6804248" y="2396538"/>
            <a:ext cx="1833024" cy="2544630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240" tIns="15240" rIns="15240" bIns="1524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400" b="1" u="sng" kern="1200" dirty="0" smtClean="0">
                <a:solidFill>
                  <a:schemeClr val="tx1"/>
                </a:solidFill>
                <a:latin typeface="Georgia" pitchFamily="18" charset="0"/>
              </a:rPr>
              <a:t>Dos modalidades de financiamiento</a:t>
            </a:r>
            <a:endParaRPr lang="es-MX" sz="500" b="1" u="sng" kern="1200" dirty="0" smtClean="0">
              <a:solidFill>
                <a:schemeClr val="tx1"/>
              </a:solidFill>
              <a:latin typeface="Georgia" pitchFamily="18" charset="0"/>
            </a:endParaRPr>
          </a:p>
          <a:p>
            <a:pPr marL="228600" lvl="0" indent="-22860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rabicPeriod"/>
            </a:pPr>
            <a:r>
              <a:rPr lang="es-MX" sz="1400" dirty="0" smtClean="0">
                <a:solidFill>
                  <a:schemeClr val="tx1"/>
                </a:solidFill>
                <a:latin typeface="Georgia" pitchFamily="18" charset="0"/>
              </a:rPr>
              <a:t>Gastos de operación (Selección de partidas de capítulos </a:t>
            </a:r>
            <a:r>
              <a:rPr lang="es-MX" sz="1400" kern="1200" dirty="0" smtClean="0">
                <a:solidFill>
                  <a:schemeClr val="tx1"/>
                </a:solidFill>
                <a:latin typeface="Georgia" pitchFamily="18" charset="0"/>
              </a:rPr>
              <a:t>2000 y 3000)</a:t>
            </a:r>
          </a:p>
          <a:p>
            <a:pPr marL="228600" lvl="0" indent="-22860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rabicPeriod"/>
            </a:pPr>
            <a:endParaRPr lang="es-MX" sz="500" kern="1200" dirty="0" smtClean="0">
              <a:solidFill>
                <a:schemeClr val="tx1"/>
              </a:solidFill>
              <a:latin typeface="Georgia" pitchFamily="18" charset="0"/>
            </a:endParaRPr>
          </a:p>
          <a:p>
            <a:pPr marL="228600" lvl="0" indent="-22860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rabicPeriod"/>
            </a:pPr>
            <a:r>
              <a:rPr lang="es-MX" sz="1400" dirty="0" smtClean="0">
                <a:solidFill>
                  <a:schemeClr val="tx1"/>
                </a:solidFill>
                <a:latin typeface="Georgia" pitchFamily="18" charset="0"/>
              </a:rPr>
              <a:t>Equipamiento (Selección de partidas del capítulo 5000)</a:t>
            </a:r>
            <a:endParaRPr lang="es-MX" sz="1400" kern="1200" dirty="0">
              <a:solidFill>
                <a:schemeClr val="tx1"/>
              </a:solidFill>
              <a:latin typeface="Georgia" pitchFamily="18" charset="0"/>
            </a:endParaRPr>
          </a:p>
        </p:txBody>
      </p:sp>
      <p:grpSp>
        <p:nvGrpSpPr>
          <p:cNvPr id="40" name="39 Grupo"/>
          <p:cNvGrpSpPr/>
          <p:nvPr/>
        </p:nvGrpSpPr>
        <p:grpSpPr>
          <a:xfrm>
            <a:off x="2828463" y="3356992"/>
            <a:ext cx="663417" cy="640811"/>
            <a:chOff x="3882956" y="1986524"/>
            <a:chExt cx="563455" cy="563455"/>
          </a:xfrm>
          <a:solidFill>
            <a:schemeClr val="bg1"/>
          </a:solidFill>
          <a:scene3d>
            <a:camera prst="orthographicFront"/>
            <a:lightRig rig="flat" dir="t"/>
          </a:scene3d>
        </p:grpSpPr>
        <p:sp>
          <p:nvSpPr>
            <p:cNvPr id="41" name="40 Más"/>
            <p:cNvSpPr/>
            <p:nvPr/>
          </p:nvSpPr>
          <p:spPr>
            <a:xfrm>
              <a:off x="3882956" y="1986524"/>
              <a:ext cx="563455" cy="563455"/>
            </a:xfrm>
            <a:prstGeom prst="mathPlus">
              <a:avLst/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Más 4"/>
            <p:cNvSpPr/>
            <p:nvPr/>
          </p:nvSpPr>
          <p:spPr>
            <a:xfrm>
              <a:off x="3957642" y="2201989"/>
              <a:ext cx="414083" cy="132525"/>
            </a:xfrm>
            <a:prstGeom prst="rect">
              <a:avLst/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  <a:sp3d z="-8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1200" kern="1200">
                <a:latin typeface="Georgia" pitchFamily="18" charset="0"/>
              </a:endParaRPr>
            </a:p>
          </p:txBody>
        </p:sp>
      </p:grpSp>
      <p:grpSp>
        <p:nvGrpSpPr>
          <p:cNvPr id="43" name="42 Grupo"/>
          <p:cNvGrpSpPr/>
          <p:nvPr/>
        </p:nvGrpSpPr>
        <p:grpSpPr>
          <a:xfrm>
            <a:off x="5724128" y="3429000"/>
            <a:ext cx="818140" cy="205114"/>
            <a:chOff x="6251791" y="1986524"/>
            <a:chExt cx="563455" cy="563455"/>
          </a:xfrm>
          <a:solidFill>
            <a:schemeClr val="bg1"/>
          </a:solidFill>
          <a:scene3d>
            <a:camera prst="orthographicFront"/>
            <a:lightRig rig="flat" dir="t"/>
          </a:scene3d>
        </p:grpSpPr>
        <p:sp>
          <p:nvSpPr>
            <p:cNvPr id="44" name="43 Igual que"/>
            <p:cNvSpPr/>
            <p:nvPr/>
          </p:nvSpPr>
          <p:spPr>
            <a:xfrm>
              <a:off x="6251791" y="1986524"/>
              <a:ext cx="563455" cy="563455"/>
            </a:xfrm>
            <a:prstGeom prst="mathEqual">
              <a:avLst/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Igual que 4"/>
            <p:cNvSpPr/>
            <p:nvPr/>
          </p:nvSpPr>
          <p:spPr>
            <a:xfrm>
              <a:off x="6326477" y="2102596"/>
              <a:ext cx="414083" cy="331311"/>
            </a:xfrm>
            <a:prstGeom prst="rect">
              <a:avLst/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  <a:sp3d z="-8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1200" kern="1200">
                <a:latin typeface="Georgia" pitchFamily="18" charset="0"/>
              </a:endParaRPr>
            </a:p>
          </p:txBody>
        </p:sp>
      </p:grpSp>
      <p:grpSp>
        <p:nvGrpSpPr>
          <p:cNvPr id="46" name="45 Grupo"/>
          <p:cNvGrpSpPr/>
          <p:nvPr/>
        </p:nvGrpSpPr>
        <p:grpSpPr>
          <a:xfrm>
            <a:off x="5724128" y="3702847"/>
            <a:ext cx="818140" cy="230209"/>
            <a:chOff x="6251791" y="1986524"/>
            <a:chExt cx="563455" cy="563455"/>
          </a:xfrm>
          <a:solidFill>
            <a:schemeClr val="bg1"/>
          </a:solidFill>
          <a:scene3d>
            <a:camera prst="orthographicFront"/>
            <a:lightRig rig="flat" dir="t"/>
          </a:scene3d>
        </p:grpSpPr>
        <p:sp>
          <p:nvSpPr>
            <p:cNvPr id="47" name="46 Igual que"/>
            <p:cNvSpPr/>
            <p:nvPr/>
          </p:nvSpPr>
          <p:spPr>
            <a:xfrm>
              <a:off x="6251791" y="1986524"/>
              <a:ext cx="563455" cy="563455"/>
            </a:xfrm>
            <a:prstGeom prst="mathEqual">
              <a:avLst/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Igual que 4"/>
            <p:cNvSpPr/>
            <p:nvPr/>
          </p:nvSpPr>
          <p:spPr>
            <a:xfrm>
              <a:off x="6326477" y="2102596"/>
              <a:ext cx="414083" cy="331311"/>
            </a:xfrm>
            <a:prstGeom prst="rect">
              <a:avLst/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  <a:sp3d z="-8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1200" kern="1200">
                <a:latin typeface="Georgia" pitchFamily="18" charset="0"/>
              </a:endParaRPr>
            </a:p>
          </p:txBody>
        </p:sp>
      </p:grpSp>
      <p:sp>
        <p:nvSpPr>
          <p:cNvPr id="51" name="Elipse 4"/>
          <p:cNvSpPr/>
          <p:nvPr/>
        </p:nvSpPr>
        <p:spPr>
          <a:xfrm>
            <a:off x="3779911" y="2374335"/>
            <a:ext cx="1800201" cy="2494825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240" tIns="15240" rIns="15240" bIns="1524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400" b="1" u="sng" kern="1200" dirty="0" smtClean="0">
                <a:solidFill>
                  <a:schemeClr val="tx1"/>
                </a:solidFill>
                <a:latin typeface="Georgia" pitchFamily="18" charset="0"/>
              </a:rPr>
              <a:t>Curso </a:t>
            </a:r>
            <a:r>
              <a:rPr lang="es-MX" sz="1400" b="1" u="sng" dirty="0" smtClean="0">
                <a:solidFill>
                  <a:schemeClr val="tx1"/>
                </a:solidFill>
                <a:latin typeface="Georgia" pitchFamily="18" charset="0"/>
              </a:rPr>
              <a:t>presencial y materiales de apoyo en línea</a:t>
            </a:r>
            <a:r>
              <a:rPr lang="es-MX" sz="1400" b="1" kern="1200" dirty="0" smtClean="0">
                <a:solidFill>
                  <a:schemeClr val="tx1"/>
                </a:solidFill>
                <a:latin typeface="Georgia" pitchFamily="18" charset="0"/>
              </a:rPr>
              <a:t>: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500" b="1" kern="1200" dirty="0" smtClean="0">
              <a:solidFill>
                <a:schemeClr val="tx1"/>
              </a:solidFill>
              <a:latin typeface="Georgia" pitchFamily="18" charset="0"/>
            </a:endParaRPr>
          </a:p>
          <a:p>
            <a:pPr marL="342900" lvl="0" indent="-34290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rabicPeriod"/>
            </a:pPr>
            <a:r>
              <a:rPr lang="es-MX" sz="1400" dirty="0" smtClean="0">
                <a:solidFill>
                  <a:schemeClr val="tx1"/>
                </a:solidFill>
                <a:latin typeface="Georgia" pitchFamily="18" charset="0"/>
              </a:rPr>
              <a:t>F</a:t>
            </a:r>
            <a:r>
              <a:rPr lang="es-MX" sz="1400" kern="1200" dirty="0" smtClean="0">
                <a:solidFill>
                  <a:schemeClr val="tx1"/>
                </a:solidFill>
                <a:latin typeface="Georgia" pitchFamily="18" charset="0"/>
              </a:rPr>
              <a:t>ortalecer capacidades de gestión</a:t>
            </a:r>
          </a:p>
          <a:p>
            <a:pPr marL="342900" lvl="0" indent="-34290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rabicPeriod"/>
            </a:pPr>
            <a:endParaRPr lang="es-MX" sz="500" kern="1200" dirty="0" smtClean="0">
              <a:solidFill>
                <a:schemeClr val="tx1"/>
              </a:solidFill>
              <a:latin typeface="Georgia" pitchFamily="18" charset="0"/>
            </a:endParaRPr>
          </a:p>
          <a:p>
            <a:pPr marL="342900" lvl="0" indent="-34290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rabicPeriod"/>
            </a:pPr>
            <a:r>
              <a:rPr lang="es-MX" sz="1400" dirty="0">
                <a:solidFill>
                  <a:schemeClr val="tx1"/>
                </a:solidFill>
                <a:latin typeface="Georgia" pitchFamily="18" charset="0"/>
              </a:rPr>
              <a:t>P</a:t>
            </a:r>
            <a:r>
              <a:rPr lang="es-MX" sz="1400" kern="1200" dirty="0" smtClean="0">
                <a:solidFill>
                  <a:schemeClr val="tx1"/>
                </a:solidFill>
                <a:latin typeface="Georgia" pitchFamily="18" charset="0"/>
              </a:rPr>
              <a:t>ropiciar condiciones de planeación participativa</a:t>
            </a:r>
            <a:endParaRPr lang="es-MX" sz="1400" kern="12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606205" y="5517232"/>
            <a:ext cx="21592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 smtClean="0">
                <a:latin typeface="Georgia" pitchFamily="18" charset="0"/>
              </a:rPr>
              <a:t>Componente para fortalecer capacidades  de autonomía de gestión del plantel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95536" y="2114359"/>
            <a:ext cx="2360919" cy="323340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2" name="51 Rectángulo"/>
          <p:cNvSpPr/>
          <p:nvPr/>
        </p:nvSpPr>
        <p:spPr>
          <a:xfrm>
            <a:off x="3606205" y="2114359"/>
            <a:ext cx="2117923" cy="3233402"/>
          </a:xfrm>
          <a:prstGeom prst="rect">
            <a:avLst/>
          </a:prstGeom>
          <a:noFill/>
          <a:ln>
            <a:solidFill>
              <a:srgbClr val="4F62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3" name="52 Rectángulo"/>
          <p:cNvSpPr/>
          <p:nvPr/>
        </p:nvSpPr>
        <p:spPr>
          <a:xfrm>
            <a:off x="6660232" y="2107401"/>
            <a:ext cx="2117923" cy="324036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4" name="53 CuadroTexto"/>
          <p:cNvSpPr txBox="1"/>
          <p:nvPr/>
        </p:nvSpPr>
        <p:spPr>
          <a:xfrm>
            <a:off x="107504" y="5499229"/>
            <a:ext cx="30482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 smtClean="0">
                <a:latin typeface="Georgia" pitchFamily="18" charset="0"/>
              </a:rPr>
              <a:t>Contrapartida del plantel: </a:t>
            </a:r>
            <a:r>
              <a:rPr lang="es-MX" sz="1400" dirty="0" smtClean="0">
                <a:latin typeface="Georgia" pitchFamily="18" charset="0"/>
              </a:rPr>
              <a:t>apoyos económico o en especie. </a:t>
            </a:r>
            <a:r>
              <a:rPr lang="es-MX" sz="1400" dirty="0">
                <a:latin typeface="Georgia" pitchFamily="18" charset="0"/>
              </a:rPr>
              <a:t>D</a:t>
            </a:r>
            <a:r>
              <a:rPr lang="es-MX" sz="1400" dirty="0" smtClean="0">
                <a:latin typeface="Georgia" pitchFamily="18" charset="0"/>
              </a:rPr>
              <a:t>irectores especificaran en oficio el valor comercial de los bienes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87523" y="1268760"/>
            <a:ext cx="864096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 defTabSz="711200">
              <a:lnSpc>
                <a:spcPct val="90000"/>
              </a:lnSpc>
              <a:spcAft>
                <a:spcPct val="15000"/>
              </a:spcAft>
            </a:pPr>
            <a:r>
              <a:rPr lang="es-MX" sz="1600" dirty="0" smtClean="0">
                <a:latin typeface="Georgia" pitchFamily="18" charset="0"/>
              </a:rPr>
              <a:t>Apoyos dirigidos a </a:t>
            </a:r>
            <a:r>
              <a:rPr lang="es-MX" sz="1600" dirty="0">
                <a:latin typeface="Georgia" pitchFamily="18" charset="0"/>
              </a:rPr>
              <a:t>p</a:t>
            </a:r>
            <a:r>
              <a:rPr lang="es-MX" sz="1600" dirty="0" smtClean="0">
                <a:latin typeface="Georgia" pitchFamily="18" charset="0"/>
              </a:rPr>
              <a:t>lanteles interesados en desarrollar esquemas de Autonomía </a:t>
            </a:r>
            <a:r>
              <a:rPr lang="es-MX" sz="1600" dirty="0">
                <a:latin typeface="Georgia" pitchFamily="18" charset="0"/>
              </a:rPr>
              <a:t>de Gestión  Escolar </a:t>
            </a:r>
            <a:r>
              <a:rPr lang="es-MX" sz="1600" dirty="0" smtClean="0">
                <a:latin typeface="Georgia" pitchFamily="18" charset="0"/>
              </a:rPr>
              <a:t>mediante la </a:t>
            </a:r>
            <a:r>
              <a:rPr lang="es-MX" sz="1600" b="1" dirty="0" smtClean="0">
                <a:latin typeface="Georgia" pitchFamily="18" charset="0"/>
              </a:rPr>
              <a:t>participación de padres de familia, maestros y personal directivo</a:t>
            </a:r>
            <a:r>
              <a:rPr lang="es-MX" sz="1600" dirty="0" smtClean="0">
                <a:latin typeface="Georgia" pitchFamily="18" charset="0"/>
              </a:rPr>
              <a:t> de la escuela</a:t>
            </a:r>
            <a:r>
              <a:rPr lang="es-MX" sz="1600" b="1" dirty="0">
                <a:latin typeface="Georgia" pitchFamily="18" charset="0"/>
              </a:rPr>
              <a:t>.</a:t>
            </a:r>
            <a:endParaRPr lang="es-MX" sz="16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8570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51520" y="1700808"/>
            <a:ext cx="8517904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lphaLcParenR"/>
            </a:pPr>
            <a:endParaRPr lang="es-MX" sz="1600" b="1" u="sng" dirty="0" smtClean="0">
              <a:latin typeface="Georgia" panose="02040502050405020303" pitchFamily="18" charset="0"/>
            </a:endParaRPr>
          </a:p>
          <a:p>
            <a:r>
              <a:rPr lang="es-MX" sz="1600" b="1" u="sng" dirty="0" smtClean="0">
                <a:latin typeface="Georgia" panose="02040502050405020303" pitchFamily="18" charset="0"/>
              </a:rPr>
              <a:t>Objetivos</a:t>
            </a:r>
          </a:p>
          <a:p>
            <a:pPr marL="342900" indent="-342900">
              <a:buFont typeface="+mj-lt"/>
              <a:buAutoNum type="alphaLcParenR" startAt="2"/>
            </a:pPr>
            <a:endParaRPr lang="es-MX" sz="1600" dirty="0">
              <a:latin typeface="Georgia" panose="02040502050405020303" pitchFamily="18" charset="0"/>
            </a:endParaRPr>
          </a:p>
          <a:p>
            <a:r>
              <a:rPr lang="es-MX" sz="1600" dirty="0" smtClean="0">
                <a:latin typeface="Georgia" panose="02040502050405020303" pitchFamily="18" charset="0"/>
              </a:rPr>
              <a:t>Identificar  el (los) objetivo(s) del proyecto alineados con  los retos del Fondo. </a:t>
            </a:r>
          </a:p>
          <a:p>
            <a:endParaRPr lang="es-MX" sz="1600" dirty="0" smtClean="0">
              <a:latin typeface="Georgia" panose="02040502050405020303" pitchFamily="18" charset="0"/>
            </a:endParaRPr>
          </a:p>
          <a:p>
            <a:r>
              <a:rPr lang="es-MX" sz="1600" b="1" u="sng" dirty="0">
                <a:latin typeface="Georgia" panose="02040502050405020303" pitchFamily="18" charset="0"/>
              </a:rPr>
              <a:t>Metas e </a:t>
            </a:r>
            <a:r>
              <a:rPr lang="es-MX" sz="1600" b="1" u="sng" dirty="0" smtClean="0">
                <a:latin typeface="Georgia" panose="02040502050405020303" pitchFamily="18" charset="0"/>
              </a:rPr>
              <a:t>indicadores de evaluación</a:t>
            </a:r>
            <a:endParaRPr lang="es-MX" sz="1600" b="1" u="sng" dirty="0">
              <a:latin typeface="Georgia" panose="02040502050405020303" pitchFamily="18" charset="0"/>
            </a:endParaRPr>
          </a:p>
          <a:p>
            <a:endParaRPr lang="es-MX" sz="500" dirty="0">
              <a:latin typeface="Georgia" panose="02040502050405020303" pitchFamily="18" charset="0"/>
            </a:endParaRPr>
          </a:p>
          <a:p>
            <a:pPr algn="just"/>
            <a:r>
              <a:rPr lang="es-MX" sz="1600" dirty="0">
                <a:latin typeface="Georgia" panose="02040502050405020303" pitchFamily="18" charset="0"/>
              </a:rPr>
              <a:t>Para cada una de los objetivos deberá formularse una meta (tanto para </a:t>
            </a:r>
            <a:r>
              <a:rPr lang="es-MX" sz="1600" b="1" dirty="0">
                <a:latin typeface="Georgia" panose="02040502050405020303" pitchFamily="18" charset="0"/>
              </a:rPr>
              <a:t>beneficiarios directos como indirectos</a:t>
            </a:r>
            <a:r>
              <a:rPr lang="es-MX" sz="1600" dirty="0">
                <a:latin typeface="Georgia" panose="02040502050405020303" pitchFamily="18" charset="0"/>
              </a:rPr>
              <a:t>), lo que supone contar con los indicadores </a:t>
            </a:r>
            <a:r>
              <a:rPr lang="es-MX" sz="1600" dirty="0" smtClean="0">
                <a:latin typeface="Georgia" panose="02040502050405020303" pitchFamily="18" charset="0"/>
              </a:rPr>
              <a:t>simples</a:t>
            </a:r>
            <a:r>
              <a:rPr lang="es-MX" sz="1600" dirty="0">
                <a:latin typeface="Georgia" panose="02040502050405020303" pitchFamily="18" charset="0"/>
              </a:rPr>
              <a:t>, claros, confiables y medibles</a:t>
            </a:r>
            <a:r>
              <a:rPr lang="es-MX" sz="1600" dirty="0" smtClean="0">
                <a:latin typeface="Georgia" panose="02040502050405020303" pitchFamily="18" charset="0"/>
              </a:rPr>
              <a:t>.</a:t>
            </a:r>
          </a:p>
          <a:p>
            <a:endParaRPr lang="es-MX" sz="1600" dirty="0" smtClean="0">
              <a:latin typeface="Georgia" panose="02040502050405020303" pitchFamily="18" charset="0"/>
            </a:endParaRPr>
          </a:p>
          <a:p>
            <a:endParaRPr lang="es-MX" sz="500" dirty="0">
              <a:latin typeface="Georgia" panose="02040502050405020303" pitchFamily="18" charset="0"/>
            </a:endParaRPr>
          </a:p>
          <a:p>
            <a:r>
              <a:rPr lang="es-MX" sz="1600" b="1" u="sng" dirty="0" smtClean="0">
                <a:latin typeface="Georgia" panose="02040502050405020303" pitchFamily="18" charset="0"/>
              </a:rPr>
              <a:t>Descripción de las actividades</a:t>
            </a:r>
          </a:p>
          <a:p>
            <a:endParaRPr lang="es-MX" sz="500" dirty="0" smtClean="0">
              <a:latin typeface="Georgia" panose="02040502050405020303" pitchFamily="18" charset="0"/>
            </a:endParaRPr>
          </a:p>
          <a:p>
            <a:pPr algn="just"/>
            <a:r>
              <a:rPr lang="es-MX" sz="1600" dirty="0" smtClean="0">
                <a:latin typeface="Georgia" panose="02040502050405020303" pitchFamily="18" charset="0"/>
              </a:rPr>
              <a:t>Identificar </a:t>
            </a:r>
            <a:r>
              <a:rPr lang="es-MX" sz="1600" dirty="0">
                <a:latin typeface="Georgia" panose="02040502050405020303" pitchFamily="18" charset="0"/>
              </a:rPr>
              <a:t>con claridad </a:t>
            </a:r>
            <a:r>
              <a:rPr lang="es-MX" sz="1600" dirty="0" smtClean="0">
                <a:latin typeface="Georgia" panose="02040502050405020303" pitchFamily="18" charset="0"/>
              </a:rPr>
              <a:t> conjunto </a:t>
            </a:r>
            <a:r>
              <a:rPr lang="es-MX" sz="1600" dirty="0">
                <a:latin typeface="Georgia" panose="02040502050405020303" pitchFamily="18" charset="0"/>
              </a:rPr>
              <a:t>de actividades </a:t>
            </a:r>
            <a:r>
              <a:rPr lang="es-MX" sz="1600" dirty="0" smtClean="0">
                <a:latin typeface="Georgia" panose="02040502050405020303" pitchFamily="18" charset="0"/>
              </a:rPr>
              <a:t> a realizar para  poder </a:t>
            </a:r>
            <a:r>
              <a:rPr lang="es-MX" sz="1600" dirty="0">
                <a:latin typeface="Georgia" panose="02040502050405020303" pitchFamily="18" charset="0"/>
              </a:rPr>
              <a:t>cumplir con los objetivos planteados</a:t>
            </a:r>
            <a:r>
              <a:rPr lang="es-MX" sz="1600" dirty="0" smtClean="0">
                <a:latin typeface="Georgia" panose="02040502050405020303" pitchFamily="18" charset="0"/>
              </a:rPr>
              <a:t>.</a:t>
            </a:r>
          </a:p>
          <a:p>
            <a:pPr algn="just"/>
            <a:endParaRPr lang="es-MX" sz="500" dirty="0">
              <a:latin typeface="Georgia" panose="02040502050405020303" pitchFamily="18" charset="0"/>
            </a:endParaRPr>
          </a:p>
          <a:p>
            <a:pPr algn="just"/>
            <a:r>
              <a:rPr lang="es-MX" sz="1600" dirty="0" smtClean="0">
                <a:latin typeface="Georgia" panose="02040502050405020303" pitchFamily="18" charset="0"/>
              </a:rPr>
              <a:t>Se deberán describir:</a:t>
            </a:r>
          </a:p>
          <a:p>
            <a:pPr algn="just"/>
            <a:endParaRPr lang="es-MX" sz="500" dirty="0">
              <a:latin typeface="Georgia" panose="02040502050405020303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sz="1600" dirty="0" smtClean="0">
                <a:latin typeface="Georgia" panose="02040502050405020303" pitchFamily="18" charset="0"/>
              </a:rPr>
              <a:t>Las </a:t>
            </a:r>
            <a:r>
              <a:rPr lang="es-MX" sz="1600" dirty="0">
                <a:latin typeface="Georgia" panose="02040502050405020303" pitchFamily="18" charset="0"/>
              </a:rPr>
              <a:t>actividades organizadas o estructuradas de manera ordenada para su realización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sz="1600" dirty="0" smtClean="0">
                <a:latin typeface="Georgia" panose="02040502050405020303" pitchFamily="18" charset="0"/>
              </a:rPr>
              <a:t>Los </a:t>
            </a:r>
            <a:r>
              <a:rPr lang="es-MX" sz="1600" dirty="0">
                <a:latin typeface="Georgia" panose="02040502050405020303" pitchFamily="18" charset="0"/>
              </a:rPr>
              <a:t>recursos en efectivo y/o en especie necesarios para su realización y el origen de los mismos. </a:t>
            </a:r>
            <a:endParaRPr lang="es-MX" sz="1600" b="1" u="sng" dirty="0">
              <a:latin typeface="Georgia" panose="02040502050405020303" pitchFamily="18" charset="0"/>
            </a:endParaRPr>
          </a:p>
          <a:p>
            <a:endParaRPr lang="es-MX" sz="1600" b="1" u="sng" dirty="0" smtClean="0">
              <a:latin typeface="Georgia" panose="02040502050405020303" pitchFamily="18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230560" y="2348880"/>
            <a:ext cx="8589912" cy="421739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Rectángulo"/>
          <p:cNvSpPr/>
          <p:nvPr/>
        </p:nvSpPr>
        <p:spPr>
          <a:xfrm>
            <a:off x="263724" y="1268760"/>
            <a:ext cx="8577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dirty="0">
                <a:latin typeface="Georgia" pitchFamily="18" charset="0"/>
              </a:rPr>
              <a:t>Para solicitar recursos </a:t>
            </a:r>
            <a:r>
              <a:rPr lang="es-MX" sz="1600" dirty="0" smtClean="0">
                <a:latin typeface="Georgia" pitchFamily="18" charset="0"/>
              </a:rPr>
              <a:t>del Fondo, </a:t>
            </a:r>
            <a:r>
              <a:rPr lang="es-MX" sz="1600" dirty="0">
                <a:latin typeface="Georgia" pitchFamily="18" charset="0"/>
              </a:rPr>
              <a:t>las </a:t>
            </a:r>
            <a:r>
              <a:rPr lang="es-MX" sz="1600" dirty="0" smtClean="0">
                <a:latin typeface="Georgia" pitchFamily="18" charset="0"/>
              </a:rPr>
              <a:t>UPEMS deberán elaborar  un Proyecto para el Avance en la Autonomía de Gestión  </a:t>
            </a:r>
            <a:r>
              <a:rPr lang="es-MX" sz="1600" b="1" dirty="0" smtClean="0">
                <a:latin typeface="Georgia" pitchFamily="18" charset="0"/>
              </a:rPr>
              <a:t>(PAAGES)</a:t>
            </a:r>
            <a:r>
              <a:rPr lang="es-MX" sz="1600" dirty="0" smtClean="0">
                <a:latin typeface="Georgia" pitchFamily="18" charset="0"/>
              </a:rPr>
              <a:t> con al menos los siguientes componentes:</a:t>
            </a:r>
            <a:endParaRPr lang="es-MX" sz="1600" dirty="0">
              <a:latin typeface="Georgia" pitchFamily="18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251520" y="3295294"/>
            <a:ext cx="8589912" cy="821560"/>
          </a:xfrm>
          <a:prstGeom prst="rect">
            <a:avLst/>
          </a:prstGeom>
          <a:noFill/>
          <a:ln>
            <a:solidFill>
              <a:srgbClr val="4F62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19 Rectángulo"/>
          <p:cNvSpPr/>
          <p:nvPr/>
        </p:nvSpPr>
        <p:spPr>
          <a:xfrm>
            <a:off x="286222" y="4653136"/>
            <a:ext cx="8589912" cy="172819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1 Título"/>
          <p:cNvSpPr txBox="1">
            <a:spLocks/>
          </p:cNvSpPr>
          <p:nvPr/>
        </p:nvSpPr>
        <p:spPr bwMode="auto">
          <a:xfrm>
            <a:off x="755576" y="116632"/>
            <a:ext cx="800323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Georgia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orgi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orgi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orgi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orgi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orgi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orgi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orgi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s-MX" sz="2400" b="1" dirty="0" smtClean="0"/>
              <a:t>Estructura y contenidos del </a:t>
            </a:r>
          </a:p>
          <a:p>
            <a:r>
              <a:rPr lang="es-MX" sz="2400" b="1" dirty="0" smtClean="0"/>
              <a:t>Proyecto de Autonomía de Gestión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64901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es-ES_tradnl" sz="2800" b="1" dirty="0" smtClean="0"/>
              <a:t>Ejemplo llenado de formato PAAGES</a:t>
            </a:r>
            <a:endParaRPr lang="es-ES_tradnl" sz="2800" b="1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DEA8FBB8-42C2-4B7A-B664-47582F3F1415}" type="slidenum">
              <a:rPr lang="es-ES" sz="1200" b="1" kern="1200" smtClean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pPr algn="r" rtl="0">
                <a:defRPr/>
              </a:pPr>
              <a:t>5</a:t>
            </a:fld>
            <a:endParaRPr lang="es-ES" sz="1200" b="1" kern="1200"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04800" y="1295400"/>
            <a:ext cx="5347320" cy="525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MX" sz="1600" b="1" dirty="0" smtClean="0">
                <a:latin typeface="Georgia" pitchFamily="18" charset="0"/>
              </a:rPr>
              <a:t>Objetivo</a:t>
            </a:r>
            <a:r>
              <a:rPr lang="es-MX" sz="1600" dirty="0" smtClean="0">
                <a:latin typeface="Georgia" pitchFamily="18" charset="0"/>
              </a:rPr>
              <a:t> </a:t>
            </a:r>
          </a:p>
          <a:p>
            <a:pPr lvl="0"/>
            <a:endParaRPr lang="es-MX" sz="1600" dirty="0" smtClean="0">
              <a:latin typeface="Georgia" pitchFamily="18" charset="0"/>
            </a:endParaRPr>
          </a:p>
          <a:p>
            <a:pPr lvl="0"/>
            <a:r>
              <a:rPr lang="es-MX" sz="1600" i="1" dirty="0" smtClean="0">
                <a:latin typeface="Goudy Old Style" pitchFamily="18" charset="0"/>
              </a:rPr>
              <a:t>Acondicionamiento y equipamiento de biblioteca</a:t>
            </a:r>
          </a:p>
          <a:p>
            <a:pPr lvl="0"/>
            <a:endParaRPr lang="es-MX" sz="1600" i="1" dirty="0" smtClean="0">
              <a:latin typeface="Georgia" pitchFamily="18" charset="0"/>
            </a:endParaRPr>
          </a:p>
          <a:p>
            <a:r>
              <a:rPr lang="es-MX" sz="1600" b="1" dirty="0" smtClean="0">
                <a:latin typeface="Georgia" pitchFamily="18" charset="0"/>
              </a:rPr>
              <a:t>Alineación con reto específico del Fondo</a:t>
            </a:r>
          </a:p>
          <a:p>
            <a:endParaRPr lang="es-MX" sz="1600" dirty="0">
              <a:latin typeface="Georgia" pitchFamily="18" charset="0"/>
            </a:endParaRPr>
          </a:p>
          <a:p>
            <a:r>
              <a:rPr lang="es-MX" sz="1600" i="1" dirty="0">
                <a:latin typeface="Goudy Old Style" pitchFamily="18" charset="0"/>
              </a:rPr>
              <a:t>Ampliar la disponibilidad de materiales educativos </a:t>
            </a:r>
            <a:r>
              <a:rPr lang="es-MX" sz="1600" i="1" dirty="0" smtClean="0">
                <a:latin typeface="Goudy Old Style" pitchFamily="18" charset="0"/>
              </a:rPr>
              <a:t/>
            </a:r>
            <a:br>
              <a:rPr lang="es-MX" sz="1600" i="1" dirty="0" smtClean="0">
                <a:latin typeface="Goudy Old Style" pitchFamily="18" charset="0"/>
              </a:rPr>
            </a:br>
            <a:r>
              <a:rPr lang="es-MX" sz="1600" i="1" dirty="0" smtClean="0">
                <a:latin typeface="Goudy Old Style" pitchFamily="18" charset="0"/>
              </a:rPr>
              <a:t>para </a:t>
            </a:r>
            <a:r>
              <a:rPr lang="es-MX" sz="1600" i="1" dirty="0">
                <a:latin typeface="Goudy Old Style" pitchFamily="18" charset="0"/>
              </a:rPr>
              <a:t>los estudiantes y docentes</a:t>
            </a:r>
          </a:p>
          <a:p>
            <a:pPr lvl="0"/>
            <a:endParaRPr lang="es-MX" sz="1600" b="1" dirty="0" smtClean="0">
              <a:latin typeface="Georgia" pitchFamily="18" charset="0"/>
            </a:endParaRPr>
          </a:p>
          <a:p>
            <a:pPr lvl="0"/>
            <a:r>
              <a:rPr lang="es-MX" sz="1600" b="1" dirty="0" smtClean="0">
                <a:latin typeface="Georgia" pitchFamily="18" charset="0"/>
              </a:rPr>
              <a:t>Meta</a:t>
            </a:r>
          </a:p>
          <a:p>
            <a:pPr lvl="0"/>
            <a:r>
              <a:rPr lang="es-MX" sz="1600" i="1" dirty="0" smtClean="0">
                <a:latin typeface="Goudy Old Style" pitchFamily="18" charset="0"/>
              </a:rPr>
              <a:t>Beneficiarios directos: 450 estudiantes, correspondientes </a:t>
            </a:r>
            <a:br>
              <a:rPr lang="es-MX" sz="1600" i="1" dirty="0" smtClean="0">
                <a:latin typeface="Goudy Old Style" pitchFamily="18" charset="0"/>
              </a:rPr>
            </a:br>
            <a:r>
              <a:rPr lang="es-MX" sz="1600" i="1" dirty="0" smtClean="0">
                <a:latin typeface="Goudy Old Style" pitchFamily="18" charset="0"/>
              </a:rPr>
              <a:t>a la matrícula del plantel. </a:t>
            </a:r>
          </a:p>
          <a:p>
            <a:pPr lvl="1"/>
            <a:endParaRPr lang="es-MX" sz="1600" dirty="0" smtClean="0">
              <a:latin typeface="Georgia" pitchFamily="18" charset="0"/>
            </a:endParaRPr>
          </a:p>
          <a:p>
            <a:endParaRPr lang="es-MX" sz="1600" b="1" dirty="0" smtClean="0">
              <a:latin typeface="Georgia" pitchFamily="18" charset="0"/>
            </a:endParaRPr>
          </a:p>
          <a:p>
            <a:r>
              <a:rPr lang="es-MX" sz="1600" b="1" dirty="0" smtClean="0">
                <a:latin typeface="Georgia" pitchFamily="18" charset="0"/>
              </a:rPr>
              <a:t>Indicador</a:t>
            </a:r>
          </a:p>
          <a:p>
            <a:r>
              <a:rPr lang="es-MX" sz="1600" i="1" dirty="0" smtClean="0">
                <a:latin typeface="Goudy Old Style" pitchFamily="18" charset="0"/>
              </a:rPr>
              <a:t>Indicador directo: # de alumnos beneficiados por el proyecto.</a:t>
            </a:r>
          </a:p>
          <a:p>
            <a:r>
              <a:rPr lang="es-MX" sz="1600" i="1" dirty="0" smtClean="0">
                <a:latin typeface="Goudy Old Style" pitchFamily="18" charset="0"/>
              </a:rPr>
              <a:t> </a:t>
            </a:r>
          </a:p>
          <a:p>
            <a:pPr lvl="1"/>
            <a:endParaRPr lang="es-MX" sz="1600" i="1" dirty="0">
              <a:latin typeface="Goudy Old Style" pitchFamily="18" charset="0"/>
            </a:endParaRPr>
          </a:p>
          <a:p>
            <a:pPr lvl="1"/>
            <a:endParaRPr lang="es-MX" sz="1600" dirty="0"/>
          </a:p>
        </p:txBody>
      </p:sp>
      <p:sp>
        <p:nvSpPr>
          <p:cNvPr id="4" name="3 Rectángulo"/>
          <p:cNvSpPr/>
          <p:nvPr/>
        </p:nvSpPr>
        <p:spPr>
          <a:xfrm>
            <a:off x="304800" y="1700808"/>
            <a:ext cx="3691136" cy="432048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Rectángulo"/>
          <p:cNvSpPr/>
          <p:nvPr/>
        </p:nvSpPr>
        <p:spPr>
          <a:xfrm>
            <a:off x="323528" y="2708919"/>
            <a:ext cx="3960440" cy="616713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331890" y="3789040"/>
            <a:ext cx="4312117" cy="72008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/>
        </p:nvSpPr>
        <p:spPr>
          <a:xfrm>
            <a:off x="314356" y="4981818"/>
            <a:ext cx="5059288" cy="576064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7092280" y="1722294"/>
            <a:ext cx="19479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>
                <a:solidFill>
                  <a:srgbClr val="A50021"/>
                </a:solidFill>
                <a:latin typeface="Georgia" pitchFamily="18" charset="0"/>
              </a:rPr>
              <a:t>¿Qué se va a hacer?</a:t>
            </a:r>
            <a:endParaRPr lang="es-MX" sz="1600" dirty="0">
              <a:solidFill>
                <a:srgbClr val="A50021"/>
              </a:solidFill>
              <a:latin typeface="Georgia" pitchFamily="18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652120" y="2740858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dirty="0" smtClean="0">
                <a:solidFill>
                  <a:srgbClr val="A50021"/>
                </a:solidFill>
                <a:latin typeface="Georgia" pitchFamily="18" charset="0"/>
              </a:rPr>
              <a:t>¿A qué reto específico  del Fondo contribuyo?</a:t>
            </a:r>
            <a:endParaRPr lang="es-MX" sz="1600" dirty="0">
              <a:solidFill>
                <a:srgbClr val="A50021"/>
              </a:solidFill>
              <a:latin typeface="Georgia" pitchFamily="18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684039" y="3738260"/>
            <a:ext cx="3483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dirty="0" smtClean="0">
                <a:solidFill>
                  <a:srgbClr val="A50021"/>
                </a:solidFill>
                <a:latin typeface="Georgia" pitchFamily="18" charset="0"/>
              </a:rPr>
              <a:t>¿A cuántos </a:t>
            </a:r>
            <a:r>
              <a:rPr lang="es-MX" sz="1600" dirty="0">
                <a:solidFill>
                  <a:srgbClr val="A50021"/>
                </a:solidFill>
                <a:latin typeface="Georgia" pitchFamily="18" charset="0"/>
              </a:rPr>
              <a:t>estudiantes beneficiará el PAAGES </a:t>
            </a:r>
            <a:r>
              <a:rPr lang="es-MX" sz="1600" dirty="0" smtClean="0">
                <a:solidFill>
                  <a:srgbClr val="A50021"/>
                </a:solidFill>
                <a:latin typeface="Georgia" pitchFamily="18" charset="0"/>
              </a:rPr>
              <a:t>de concretarse?</a:t>
            </a:r>
            <a:endParaRPr lang="es-MX" sz="1600" dirty="0">
              <a:solidFill>
                <a:srgbClr val="A50021"/>
              </a:solidFill>
              <a:latin typeface="Georgia" pitchFamily="18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6228184" y="4780716"/>
            <a:ext cx="2907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dirty="0" smtClean="0">
                <a:solidFill>
                  <a:srgbClr val="A50021"/>
                </a:solidFill>
                <a:latin typeface="Georgia" pitchFamily="18" charset="0"/>
              </a:rPr>
              <a:t>¿Cómo mediré el grado de cumplimiento  respecto de mi meta?</a:t>
            </a:r>
            <a:endParaRPr lang="es-MX" sz="1600" dirty="0">
              <a:solidFill>
                <a:srgbClr val="A50021"/>
              </a:solidFill>
              <a:latin typeface="Georgia" pitchFamily="18" charset="0"/>
            </a:endParaRPr>
          </a:p>
        </p:txBody>
      </p:sp>
      <p:sp>
        <p:nvSpPr>
          <p:cNvPr id="13" name="12 Flecha derecha"/>
          <p:cNvSpPr/>
          <p:nvPr/>
        </p:nvSpPr>
        <p:spPr>
          <a:xfrm>
            <a:off x="4499992" y="1675953"/>
            <a:ext cx="1584176" cy="400110"/>
          </a:xfrm>
          <a:prstGeom prst="rightArrow">
            <a:avLst/>
          </a:prstGeom>
          <a:solidFill>
            <a:srgbClr val="4F62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Flecha derecha"/>
          <p:cNvSpPr/>
          <p:nvPr/>
        </p:nvSpPr>
        <p:spPr>
          <a:xfrm>
            <a:off x="4499992" y="2780927"/>
            <a:ext cx="1152128" cy="360041"/>
          </a:xfrm>
          <a:prstGeom prst="rightArrow">
            <a:avLst/>
          </a:prstGeom>
          <a:solidFill>
            <a:srgbClr val="4F62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Flecha derecha"/>
          <p:cNvSpPr/>
          <p:nvPr/>
        </p:nvSpPr>
        <p:spPr>
          <a:xfrm>
            <a:off x="4860032" y="3717032"/>
            <a:ext cx="576064" cy="351284"/>
          </a:xfrm>
          <a:prstGeom prst="rightArrow">
            <a:avLst/>
          </a:prstGeom>
          <a:solidFill>
            <a:srgbClr val="4F62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Flecha derecha"/>
          <p:cNvSpPr/>
          <p:nvPr/>
        </p:nvSpPr>
        <p:spPr>
          <a:xfrm>
            <a:off x="5562659" y="5020573"/>
            <a:ext cx="576064" cy="351284"/>
          </a:xfrm>
          <a:prstGeom prst="rightArrow">
            <a:avLst/>
          </a:prstGeom>
          <a:solidFill>
            <a:srgbClr val="4F62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41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DEA8FBB8-42C2-4B7A-B664-47582F3F1415}" type="slidenum">
              <a:rPr lang="es-ES" sz="1200" b="1" kern="1200" smtClean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pPr algn="r" rtl="0">
                <a:defRPr/>
              </a:pPr>
              <a:t>6</a:t>
            </a:fld>
            <a:endParaRPr lang="es-ES" sz="1200" b="1" kern="1200"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321469"/>
              </p:ext>
            </p:extLst>
          </p:nvPr>
        </p:nvGraphicFramePr>
        <p:xfrm>
          <a:off x="395536" y="1868947"/>
          <a:ext cx="8367464" cy="42243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1656507"/>
                <a:gridCol w="938278"/>
                <a:gridCol w="2020906"/>
                <a:gridCol w="1082628"/>
                <a:gridCol w="938278"/>
                <a:gridCol w="1154803"/>
              </a:tblGrid>
              <a:tr h="373643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latin typeface="Georgia" pitchFamily="18" charset="0"/>
                        </a:rPr>
                        <a:t>No. </a:t>
                      </a:r>
                      <a:endParaRPr lang="es-MX" sz="1400" b="1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latin typeface="Georgia" pitchFamily="18" charset="0"/>
                        </a:rPr>
                        <a:t>Descripción</a:t>
                      </a:r>
                      <a:r>
                        <a:rPr lang="es-MX" sz="1400" b="1" baseline="0" dirty="0" smtClean="0">
                          <a:latin typeface="Georgia" pitchFamily="18" charset="0"/>
                        </a:rPr>
                        <a:t> de la actividad</a:t>
                      </a:r>
                      <a:endParaRPr lang="es-MX" sz="1400" b="1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latin typeface="Georgia" pitchFamily="18" charset="0"/>
                        </a:rPr>
                        <a:t>Clave de </a:t>
                      </a:r>
                      <a:r>
                        <a:rPr lang="es-MX" sz="1400" b="1" baseline="0" dirty="0" smtClean="0">
                          <a:latin typeface="Georgia" pitchFamily="18" charset="0"/>
                        </a:rPr>
                        <a:t>partida</a:t>
                      </a:r>
                      <a:endParaRPr lang="es-MX" sz="1400" b="1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latin typeface="Georgia" pitchFamily="18" charset="0"/>
                        </a:rPr>
                        <a:t>Nombre de</a:t>
                      </a:r>
                    </a:p>
                    <a:p>
                      <a:pPr algn="ctr"/>
                      <a:r>
                        <a:rPr lang="es-MX" sz="1400" b="1" dirty="0" smtClean="0">
                          <a:latin typeface="Georgia" pitchFamily="18" charset="0"/>
                        </a:rPr>
                        <a:t>la partida</a:t>
                      </a:r>
                      <a:endParaRPr lang="es-MX" sz="1400" b="1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latin typeface="Georgia" pitchFamily="18" charset="0"/>
                        </a:rPr>
                        <a:t>Cantidad solicitada</a:t>
                      </a:r>
                      <a:endParaRPr lang="es-MX" sz="1400" b="1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latin typeface="Georgia" pitchFamily="18" charset="0"/>
                        </a:rPr>
                        <a:t>Precio unitario</a:t>
                      </a:r>
                      <a:endParaRPr lang="es-MX" sz="1400" b="1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latin typeface="Georgia" pitchFamily="18" charset="0"/>
                        </a:rPr>
                        <a:t>Origen de los recursos</a:t>
                      </a:r>
                      <a:endParaRPr lang="es-MX" sz="1400" b="1" dirty="0">
                        <a:latin typeface="Georgia" pitchFamily="18" charset="0"/>
                      </a:endParaRPr>
                    </a:p>
                  </a:txBody>
                  <a:tcPr anchor="ctr"/>
                </a:tc>
              </a:tr>
              <a:tr h="335035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Georgia" pitchFamily="18" charset="0"/>
                        </a:rPr>
                        <a:t>1</a:t>
                      </a:r>
                      <a:endParaRPr lang="es-MX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Georgia" pitchFamily="18" charset="0"/>
                        </a:rPr>
                        <a:t>Compra</a:t>
                      </a:r>
                      <a:r>
                        <a:rPr lang="es-MX" sz="1400" baseline="0" dirty="0" smtClean="0">
                          <a:latin typeface="Georgia" pitchFamily="18" charset="0"/>
                        </a:rPr>
                        <a:t> de anaqueles</a:t>
                      </a:r>
                      <a:endParaRPr lang="es-MX" sz="1400" dirty="0" smtClean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Georgia" pitchFamily="18" charset="0"/>
                        </a:rPr>
                        <a:t>511</a:t>
                      </a:r>
                      <a:endParaRPr lang="es-MX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400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Muebles de oficina y estantería</a:t>
                      </a:r>
                      <a:endParaRPr lang="es-MX" sz="1400" kern="1200" dirty="0">
                        <a:solidFill>
                          <a:schemeClr val="tx1"/>
                        </a:solidFill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Georgia" pitchFamily="18" charset="0"/>
                        </a:rPr>
                        <a:t>3</a:t>
                      </a:r>
                      <a:endParaRPr lang="es-MX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Georgia" pitchFamily="18" charset="0"/>
                        </a:rPr>
                        <a:t>$1,000</a:t>
                      </a:r>
                      <a:endParaRPr lang="es-MX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Georgia" pitchFamily="18" charset="0"/>
                        </a:rPr>
                        <a:t>Plantel</a:t>
                      </a:r>
                      <a:endParaRPr lang="es-MX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</a:tr>
              <a:tr h="335035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Georgia" pitchFamily="18" charset="0"/>
                        </a:rPr>
                        <a:t>2</a:t>
                      </a:r>
                      <a:endParaRPr lang="es-MX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Georgia" pitchFamily="18" charset="0"/>
                        </a:rPr>
                        <a:t>Compra de Libros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Georgia" pitchFamily="18" charset="0"/>
                        </a:rPr>
                        <a:t>215</a:t>
                      </a:r>
                      <a:endParaRPr lang="es-MX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400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Material impreso e información digital</a:t>
                      </a:r>
                      <a:endParaRPr lang="es-MX" sz="1400" kern="1200" dirty="0">
                        <a:solidFill>
                          <a:schemeClr val="tx1"/>
                        </a:solidFill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Georgia" pitchFamily="18" charset="0"/>
                        </a:rPr>
                        <a:t>20</a:t>
                      </a:r>
                      <a:endParaRPr lang="es-MX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Georgia" pitchFamily="18" charset="0"/>
                        </a:rPr>
                        <a:t>$350</a:t>
                      </a:r>
                      <a:endParaRPr lang="es-MX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Georgia" pitchFamily="18" charset="0"/>
                        </a:rPr>
                        <a:t>Federal</a:t>
                      </a:r>
                      <a:endParaRPr lang="es-MX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</a:tr>
              <a:tr h="335035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Georgia" pitchFamily="18" charset="0"/>
                        </a:rPr>
                        <a:t>3</a:t>
                      </a:r>
                      <a:endParaRPr lang="es-MX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Georgia" pitchFamily="18" charset="0"/>
                        </a:rPr>
                        <a:t>Compra de Proyector</a:t>
                      </a:r>
                      <a:endParaRPr lang="es-MX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Georgia" pitchFamily="18" charset="0"/>
                        </a:rPr>
                        <a:t>521</a:t>
                      </a:r>
                      <a:endParaRPr lang="es-MX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Equipos y aparatos audiovisuales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Georgia" pitchFamily="18" charset="0"/>
                        </a:rPr>
                        <a:t>1</a:t>
                      </a:r>
                      <a:endParaRPr lang="es-MX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Georgia" pitchFamily="18" charset="0"/>
                        </a:rPr>
                        <a:t>$5,000</a:t>
                      </a:r>
                      <a:endParaRPr lang="es-MX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Georgia" pitchFamily="18" charset="0"/>
                        </a:rPr>
                        <a:t>Federal</a:t>
                      </a:r>
                      <a:endParaRPr lang="es-MX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</a:tr>
              <a:tr h="780109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Georgia" pitchFamily="18" charset="0"/>
                        </a:rPr>
                        <a:t>4</a:t>
                      </a:r>
                      <a:endParaRPr lang="es-MX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Georgia" pitchFamily="18" charset="0"/>
                        </a:rPr>
                        <a:t>Compra de Pantalla para proyector</a:t>
                      </a:r>
                      <a:endParaRPr lang="es-MX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Georgia" pitchFamily="18" charset="0"/>
                        </a:rPr>
                        <a:t>521</a:t>
                      </a:r>
                      <a:endParaRPr lang="es-MX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Equipos y aparatos audiovisuales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Georgia" pitchFamily="18" charset="0"/>
                        </a:rPr>
                        <a:t>1</a:t>
                      </a:r>
                      <a:endParaRPr lang="es-MX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Georgia" pitchFamily="18" charset="0"/>
                        </a:rPr>
                        <a:t>$1,200</a:t>
                      </a:r>
                      <a:endParaRPr lang="es-MX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Georgia" pitchFamily="18" charset="0"/>
                        </a:rPr>
                        <a:t>Federal</a:t>
                      </a:r>
                      <a:endParaRPr lang="es-MX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</a:tr>
              <a:tr h="41386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Georgia" pitchFamily="18" charset="0"/>
                        </a:rPr>
                        <a:t>5</a:t>
                      </a:r>
                      <a:endParaRPr lang="es-MX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Georgia" pitchFamily="18" charset="0"/>
                        </a:rPr>
                        <a:t>Compra e instalación de Sistema </a:t>
                      </a:r>
                      <a:br>
                        <a:rPr lang="es-MX" sz="1400" dirty="0" smtClean="0">
                          <a:latin typeface="Georgia" pitchFamily="18" charset="0"/>
                        </a:rPr>
                      </a:br>
                      <a:r>
                        <a:rPr lang="es-MX" sz="1400" dirty="0" smtClean="0">
                          <a:latin typeface="Georgia" pitchFamily="18" charset="0"/>
                        </a:rPr>
                        <a:t>de aire acondicionado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Georgia" pitchFamily="18" charset="0"/>
                        </a:rPr>
                        <a:t>564</a:t>
                      </a:r>
                      <a:endParaRPr lang="es-MX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Sistemas de aire acondicionado</a:t>
                      </a:r>
                      <a:endParaRPr lang="es-MX" sz="1400" kern="1200" dirty="0">
                        <a:solidFill>
                          <a:schemeClr val="tx1"/>
                        </a:solidFill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Georgia" pitchFamily="18" charset="0"/>
                        </a:rPr>
                        <a:t>1</a:t>
                      </a:r>
                      <a:endParaRPr lang="es-MX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Georgia" pitchFamily="18" charset="0"/>
                        </a:rPr>
                        <a:t>$6,000</a:t>
                      </a:r>
                      <a:endParaRPr lang="es-MX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Georgia" pitchFamily="18" charset="0"/>
                        </a:rPr>
                        <a:t>Federal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 bwMode="auto">
          <a:xfrm>
            <a:off x="5334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Georgia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orgi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orgi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orgi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orgi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orgi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orgi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orgi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s-ES_tradnl" sz="2800" b="1" smtClean="0"/>
              <a:t>Ejemplo llenado de formato PAAGES</a:t>
            </a:r>
            <a:endParaRPr lang="es-ES_tradnl" sz="2800" b="1" dirty="0"/>
          </a:p>
        </p:txBody>
      </p:sp>
      <p:sp>
        <p:nvSpPr>
          <p:cNvPr id="5" name="4 Rectángulo"/>
          <p:cNvSpPr/>
          <p:nvPr/>
        </p:nvSpPr>
        <p:spPr>
          <a:xfrm>
            <a:off x="2362200" y="144981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1800" b="1" dirty="0" smtClean="0">
                <a:latin typeface="Georgia" pitchFamily="18" charset="0"/>
              </a:rPr>
              <a:t>Matriz de actividades del PAAGES</a:t>
            </a:r>
            <a:endParaRPr lang="es-MX" sz="1800" b="1" dirty="0">
              <a:latin typeface="Georgia" pitchFamily="18" charset="0"/>
            </a:endParaRPr>
          </a:p>
          <a:p>
            <a:pPr algn="ctr"/>
            <a:endParaRPr lang="es-MX" sz="18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84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9208" y="116632"/>
            <a:ext cx="8229600" cy="1143000"/>
          </a:xfrm>
        </p:spPr>
        <p:txBody>
          <a:bodyPr>
            <a:noAutofit/>
          </a:bodyPr>
          <a:lstStyle/>
          <a:p>
            <a:r>
              <a:rPr lang="es-MX" sz="2400" b="1" dirty="0" smtClean="0"/>
              <a:t>Requisitos de elegibilidad y criterios de priorización</a:t>
            </a:r>
            <a:endParaRPr lang="es-MX" sz="2400" dirty="0">
              <a:latin typeface="Georgia" panose="02040502050405020303" pitchFamily="18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07504" y="1844824"/>
            <a:ext cx="4320480" cy="3312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lvl="1" indent="-400050" algn="just" defTabSz="711200">
              <a:lnSpc>
                <a:spcPct val="90000"/>
              </a:lnSpc>
              <a:spcAft>
                <a:spcPct val="15000"/>
              </a:spcAft>
              <a:buFont typeface="+mj-lt"/>
              <a:buAutoNum type="romanLcPeriod"/>
            </a:pPr>
            <a:r>
              <a:rPr lang="es-MX" sz="1600" dirty="0">
                <a:latin typeface="Georgia" pitchFamily="18" charset="0"/>
              </a:rPr>
              <a:t>Completar la solicitud </a:t>
            </a:r>
            <a:r>
              <a:rPr lang="es-MX" sz="1600" dirty="0" smtClean="0">
                <a:latin typeface="Georgia" pitchFamily="18" charset="0"/>
              </a:rPr>
              <a:t>en línea del apoyo</a:t>
            </a:r>
          </a:p>
          <a:p>
            <a:pPr marL="0" lvl="1" algn="just" defTabSz="711200">
              <a:lnSpc>
                <a:spcPct val="90000"/>
              </a:lnSpc>
              <a:spcAft>
                <a:spcPct val="15000"/>
              </a:spcAft>
            </a:pPr>
            <a:r>
              <a:rPr lang="es-MX" sz="1600" b="1" dirty="0" smtClean="0">
                <a:latin typeface="Georgia" pitchFamily="18" charset="0"/>
              </a:rPr>
              <a:t>        </a:t>
            </a:r>
            <a:r>
              <a:rPr lang="es-MX" sz="1600" b="1" dirty="0" smtClean="0">
                <a:solidFill>
                  <a:srgbClr val="FF0000"/>
                </a:solidFill>
                <a:latin typeface="Georgia" pitchFamily="18" charset="0"/>
              </a:rPr>
              <a:t>(4 de febrero y 17 de marzo)</a:t>
            </a:r>
            <a:r>
              <a:rPr lang="es-MX" sz="1600" dirty="0" smtClean="0">
                <a:solidFill>
                  <a:srgbClr val="FF0000"/>
                </a:solidFill>
                <a:latin typeface="Georgia" pitchFamily="18" charset="0"/>
              </a:rPr>
              <a:t>.</a:t>
            </a:r>
            <a:endParaRPr lang="es-MX" sz="1600" dirty="0">
              <a:solidFill>
                <a:srgbClr val="FF0000"/>
              </a:solidFill>
              <a:latin typeface="Georgia" pitchFamily="18" charset="0"/>
            </a:endParaRPr>
          </a:p>
          <a:p>
            <a:pPr marL="400050" lvl="1" indent="-400050" algn="just" defTabSz="711200">
              <a:lnSpc>
                <a:spcPct val="90000"/>
              </a:lnSpc>
              <a:spcAft>
                <a:spcPct val="15000"/>
              </a:spcAft>
              <a:buFont typeface="+mj-lt"/>
              <a:buAutoNum type="romanLcPeriod"/>
            </a:pPr>
            <a:endParaRPr lang="es-MX" sz="1600" dirty="0">
              <a:latin typeface="Georgia" pitchFamily="18" charset="0"/>
            </a:endParaRPr>
          </a:p>
          <a:p>
            <a:pPr marL="285750" lvl="1" indent="-285750" algn="just" defTabSz="711200">
              <a:lnSpc>
                <a:spcPct val="90000"/>
              </a:lnSpc>
              <a:spcAft>
                <a:spcPct val="15000"/>
              </a:spcAft>
              <a:buFont typeface="+mj-lt"/>
              <a:buAutoNum type="romanLcPeriod"/>
            </a:pPr>
            <a:endParaRPr lang="es-MX" sz="500" dirty="0">
              <a:latin typeface="Georgia" pitchFamily="18" charset="0"/>
            </a:endParaRPr>
          </a:p>
          <a:p>
            <a:pPr marL="400050" lvl="1" indent="-400050" algn="just" defTabSz="711200">
              <a:lnSpc>
                <a:spcPct val="90000"/>
              </a:lnSpc>
              <a:spcAft>
                <a:spcPct val="15000"/>
              </a:spcAft>
              <a:buFont typeface="+mj-lt"/>
              <a:buAutoNum type="romanLcPeriod"/>
            </a:pPr>
            <a:r>
              <a:rPr lang="es-MX" sz="1600" dirty="0" smtClean="0">
                <a:latin typeface="Georgia" pitchFamily="18" charset="0"/>
              </a:rPr>
              <a:t>Llenar </a:t>
            </a:r>
            <a:r>
              <a:rPr lang="es-MX" sz="1600" dirty="0">
                <a:latin typeface="Georgia" pitchFamily="18" charset="0"/>
              </a:rPr>
              <a:t>y firmar el formato </a:t>
            </a:r>
            <a:r>
              <a:rPr lang="es-MX" sz="1600" dirty="0" smtClean="0">
                <a:latin typeface="Georgia" pitchFamily="18" charset="0"/>
              </a:rPr>
              <a:t>de acta de reunión plenaria por la mayoría simple de sus asistentes (Anexo lineamientos).</a:t>
            </a:r>
            <a:endParaRPr lang="es-MX" sz="1600" dirty="0">
              <a:latin typeface="Georgia" pitchFamily="18" charset="0"/>
            </a:endParaRPr>
          </a:p>
          <a:p>
            <a:pPr marL="400050" lvl="1" indent="-400050" algn="just" defTabSz="711200">
              <a:lnSpc>
                <a:spcPct val="90000"/>
              </a:lnSpc>
              <a:spcAft>
                <a:spcPct val="15000"/>
              </a:spcAft>
              <a:buFont typeface="+mj-lt"/>
              <a:buAutoNum type="romanLcPeriod"/>
            </a:pPr>
            <a:endParaRPr lang="es-MX" sz="1600" dirty="0">
              <a:latin typeface="Georgia" pitchFamily="18" charset="0"/>
            </a:endParaRPr>
          </a:p>
          <a:p>
            <a:pPr marL="400050" lvl="1" indent="-400050" algn="just" defTabSz="711200">
              <a:lnSpc>
                <a:spcPct val="90000"/>
              </a:lnSpc>
              <a:spcAft>
                <a:spcPct val="15000"/>
              </a:spcAft>
              <a:buFont typeface="+mj-lt"/>
              <a:buAutoNum type="romanLcPeriod"/>
            </a:pPr>
            <a:r>
              <a:rPr lang="es-MX" sz="1600" dirty="0">
                <a:latin typeface="Georgia" pitchFamily="18" charset="0"/>
              </a:rPr>
              <a:t>Carta compromiso firmada por el director donde se manifieste que se cuentan con los recursos de contrapartida.</a:t>
            </a:r>
          </a:p>
          <a:p>
            <a:pPr marL="742950" lvl="2" indent="-285750" algn="just" defTabSz="711200">
              <a:lnSpc>
                <a:spcPct val="90000"/>
              </a:lnSpc>
              <a:spcAft>
                <a:spcPct val="15000"/>
              </a:spcAft>
              <a:buFont typeface="Courier New" pitchFamily="49" charset="0"/>
              <a:buChar char="o"/>
            </a:pPr>
            <a:endParaRPr lang="es-MX" sz="1600" dirty="0">
              <a:latin typeface="Georgia" pitchFamily="18" charset="0"/>
            </a:endParaRPr>
          </a:p>
          <a:p>
            <a:pPr marL="457200" lvl="2" algn="just" defTabSz="711200">
              <a:lnSpc>
                <a:spcPct val="90000"/>
              </a:lnSpc>
              <a:spcAft>
                <a:spcPct val="15000"/>
              </a:spcAft>
            </a:pPr>
            <a:endParaRPr lang="es-MX" sz="1600" dirty="0">
              <a:latin typeface="Georgia" pitchFamily="18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-108520" y="122869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2000" b="1" u="sng" dirty="0" smtClean="0">
                <a:latin typeface="Georgia" panose="02040502050405020303" pitchFamily="18" charset="0"/>
              </a:rPr>
              <a:t>Requisitos</a:t>
            </a:r>
            <a:endParaRPr lang="es-MX" sz="2000" b="1" u="sng" dirty="0">
              <a:latin typeface="Georgia" panose="02040502050405020303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536504" y="1772816"/>
            <a:ext cx="4572000" cy="392415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00050" lvl="0" indent="-400050" algn="just">
              <a:buFont typeface="+mj-lt"/>
              <a:buAutoNum type="romanLcPeriod"/>
            </a:pPr>
            <a:r>
              <a:rPr lang="es-MX" sz="1600" dirty="0" smtClean="0">
                <a:latin typeface="Georgia" pitchFamily="18" charset="0"/>
              </a:rPr>
              <a:t>Participación </a:t>
            </a:r>
            <a:r>
              <a:rPr lang="es-MX" sz="1600" dirty="0">
                <a:latin typeface="Georgia" pitchFamily="18" charset="0"/>
              </a:rPr>
              <a:t>del director </a:t>
            </a:r>
            <a:r>
              <a:rPr lang="es-MX" sz="1600" dirty="0" smtClean="0">
                <a:latin typeface="Georgia" pitchFamily="18" charset="0"/>
              </a:rPr>
              <a:t> en el </a:t>
            </a:r>
            <a:r>
              <a:rPr lang="es-MX" sz="1600" b="1" dirty="0" smtClean="0">
                <a:latin typeface="Georgia" pitchFamily="18" charset="0"/>
              </a:rPr>
              <a:t>Programa </a:t>
            </a:r>
            <a:r>
              <a:rPr lang="es-MX" sz="1600" b="1" dirty="0">
                <a:latin typeface="Georgia" pitchFamily="18" charset="0"/>
              </a:rPr>
              <a:t>de Actualización y Profesionalización Directiva </a:t>
            </a:r>
            <a:r>
              <a:rPr lang="es-MX" sz="1600" dirty="0" smtClean="0">
                <a:latin typeface="Georgia" pitchFamily="18" charset="0"/>
              </a:rPr>
              <a:t>.</a:t>
            </a:r>
          </a:p>
          <a:p>
            <a:pPr marL="400050" lvl="0" indent="-400050" algn="just">
              <a:buFont typeface="+mj-lt"/>
              <a:buAutoNum type="romanLcPeriod"/>
            </a:pPr>
            <a:endParaRPr lang="es-MX" sz="1600" dirty="0" smtClean="0">
              <a:latin typeface="Georgia" pitchFamily="18" charset="0"/>
            </a:endParaRPr>
          </a:p>
          <a:p>
            <a:pPr marL="400050" lvl="0" indent="-400050" algn="just">
              <a:buFont typeface="+mj-lt"/>
              <a:buAutoNum type="romanLcPeriod"/>
            </a:pPr>
            <a:endParaRPr lang="es-MX" sz="500" dirty="0" smtClean="0">
              <a:latin typeface="Georgia" pitchFamily="18" charset="0"/>
            </a:endParaRPr>
          </a:p>
          <a:p>
            <a:pPr marL="400050" lvl="0" indent="-400050" algn="just">
              <a:buFont typeface="+mj-lt"/>
              <a:buAutoNum type="romanLcPeriod"/>
            </a:pPr>
            <a:r>
              <a:rPr lang="es-MX" sz="1600" b="1" dirty="0" smtClean="0">
                <a:latin typeface="Georgia" pitchFamily="18" charset="0"/>
              </a:rPr>
              <a:t>Plan </a:t>
            </a:r>
            <a:r>
              <a:rPr lang="es-MX" sz="1600" b="1" dirty="0">
                <a:latin typeface="Georgia" pitchFamily="18" charset="0"/>
              </a:rPr>
              <a:t>de Mejora de </a:t>
            </a:r>
            <a:r>
              <a:rPr lang="es-MX" sz="1600" b="1" dirty="0" smtClean="0">
                <a:latin typeface="Georgia" pitchFamily="18" charset="0"/>
              </a:rPr>
              <a:t>Plantel </a:t>
            </a:r>
            <a:r>
              <a:rPr lang="es-MX" sz="1600" dirty="0" smtClean="0">
                <a:latin typeface="Georgia" pitchFamily="18" charset="0"/>
              </a:rPr>
              <a:t>registrado ante la COSDAC si se opta por esquemas de apoyo 3 y 4. </a:t>
            </a:r>
          </a:p>
          <a:p>
            <a:pPr marL="400050" lvl="0" indent="-400050" algn="just">
              <a:buFont typeface="+mj-lt"/>
              <a:buAutoNum type="romanLcPeriod"/>
            </a:pPr>
            <a:endParaRPr lang="es-MX" sz="1600" dirty="0" smtClean="0">
              <a:latin typeface="Georgia" pitchFamily="18" charset="0"/>
            </a:endParaRPr>
          </a:p>
          <a:p>
            <a:pPr marL="400050" lvl="0" indent="-400050" algn="just">
              <a:buFont typeface="+mj-lt"/>
              <a:buAutoNum type="romanLcPeriod"/>
            </a:pPr>
            <a:endParaRPr lang="es-MX" sz="500" dirty="0" smtClean="0">
              <a:latin typeface="Georgia" pitchFamily="18" charset="0"/>
            </a:endParaRPr>
          </a:p>
          <a:p>
            <a:pPr marL="400050" lvl="0" indent="-400050" algn="just">
              <a:buFont typeface="+mj-lt"/>
              <a:buAutoNum type="romanLcPeriod"/>
            </a:pPr>
            <a:r>
              <a:rPr lang="es-MX" sz="1600" dirty="0" smtClean="0">
                <a:latin typeface="Georgia" pitchFamily="18" charset="0"/>
              </a:rPr>
              <a:t>Proporción que resulta de la </a:t>
            </a:r>
            <a:r>
              <a:rPr lang="es-MX" sz="1600" b="1" dirty="0" smtClean="0">
                <a:latin typeface="Georgia" pitchFamily="18" charset="0"/>
              </a:rPr>
              <a:t>población directamente beneficiada</a:t>
            </a:r>
            <a:r>
              <a:rPr lang="es-MX" sz="1600" dirty="0" smtClean="0">
                <a:latin typeface="Georgia" pitchFamily="18" charset="0"/>
              </a:rPr>
              <a:t> (identificada en las metas) con respecto a la matrícula del plantel </a:t>
            </a:r>
            <a:endParaRPr lang="es-MX" sz="1600" dirty="0">
              <a:latin typeface="Georgia" pitchFamily="18" charset="0"/>
            </a:endParaRPr>
          </a:p>
          <a:p>
            <a:pPr marL="400050" lvl="0" indent="-400050" algn="just">
              <a:buFont typeface="+mj-lt"/>
              <a:buAutoNum type="romanLcPeriod"/>
            </a:pPr>
            <a:endParaRPr lang="es-MX" sz="500" dirty="0" smtClean="0">
              <a:latin typeface="Georgia" pitchFamily="18" charset="0"/>
            </a:endParaRPr>
          </a:p>
          <a:p>
            <a:pPr marL="400050" lvl="0" indent="-400050" algn="just">
              <a:buFont typeface="+mj-lt"/>
              <a:buAutoNum type="romanLcPeriod"/>
            </a:pPr>
            <a:endParaRPr lang="es-MX" sz="500" dirty="0" smtClean="0">
              <a:latin typeface="Georgia" pitchFamily="18" charset="0"/>
            </a:endParaRPr>
          </a:p>
          <a:p>
            <a:pPr marL="400050" lvl="0" indent="-400050" algn="just">
              <a:buFont typeface="+mj-lt"/>
              <a:buAutoNum type="romanLcPeriod"/>
            </a:pPr>
            <a:endParaRPr lang="es-MX" sz="500" dirty="0" smtClean="0">
              <a:latin typeface="Georgia" pitchFamily="18" charset="0"/>
            </a:endParaRPr>
          </a:p>
          <a:p>
            <a:pPr marL="400050" lvl="0" indent="-400050" algn="just">
              <a:buFont typeface="+mj-lt"/>
              <a:buAutoNum type="romanLcPeriod"/>
            </a:pPr>
            <a:r>
              <a:rPr lang="es-MX" sz="1600" dirty="0" smtClean="0">
                <a:latin typeface="Georgia" pitchFamily="18" charset="0"/>
              </a:rPr>
              <a:t>La </a:t>
            </a:r>
            <a:r>
              <a:rPr lang="es-MX" sz="1600" b="1" dirty="0">
                <a:latin typeface="Georgia" pitchFamily="18" charset="0"/>
              </a:rPr>
              <a:t>fecha de recepción </a:t>
            </a:r>
            <a:r>
              <a:rPr lang="es-MX" sz="1600" dirty="0">
                <a:latin typeface="Georgia" pitchFamily="18" charset="0"/>
              </a:rPr>
              <a:t>de los proyectos registrada en el sistema de captura. 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4608512" y="1196752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2000" b="1" u="sng" dirty="0" smtClean="0">
                <a:latin typeface="Georgia" panose="02040502050405020303" pitchFamily="18" charset="0"/>
              </a:rPr>
              <a:t>Criterios</a:t>
            </a:r>
            <a:endParaRPr lang="es-MX" sz="2000" b="1" u="sng" dirty="0">
              <a:latin typeface="Georgia" panose="02040502050405020303" pitchFamily="18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35496" y="1700808"/>
            <a:ext cx="4355976" cy="302433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19 Rectángulo"/>
          <p:cNvSpPr/>
          <p:nvPr/>
        </p:nvSpPr>
        <p:spPr>
          <a:xfrm>
            <a:off x="4572000" y="1700808"/>
            <a:ext cx="4536504" cy="3996159"/>
          </a:xfrm>
          <a:prstGeom prst="rect">
            <a:avLst/>
          </a:prstGeom>
          <a:noFill/>
          <a:ln>
            <a:solidFill>
              <a:srgbClr val="4F62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Rectángulo"/>
          <p:cNvSpPr/>
          <p:nvPr/>
        </p:nvSpPr>
        <p:spPr>
          <a:xfrm>
            <a:off x="107504" y="5013176"/>
            <a:ext cx="4275448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MX" sz="1600" dirty="0">
                <a:latin typeface="Georgia" pitchFamily="18" charset="0"/>
              </a:rPr>
              <a:t>En </a:t>
            </a:r>
            <a:r>
              <a:rPr lang="es-MX" sz="1600" b="1" dirty="0">
                <a:latin typeface="Georgia" pitchFamily="18" charset="0"/>
              </a:rPr>
              <a:t>ejercicios fiscales posteriores</a:t>
            </a:r>
            <a:r>
              <a:rPr lang="es-MX" sz="1600" dirty="0">
                <a:latin typeface="Georgia" pitchFamily="18" charset="0"/>
              </a:rPr>
              <a:t> </a:t>
            </a:r>
            <a:r>
              <a:rPr lang="es-MX" sz="1600" dirty="0" smtClean="0">
                <a:latin typeface="Georgia" pitchFamily="18" charset="0"/>
              </a:rPr>
              <a:t>serán </a:t>
            </a:r>
            <a:r>
              <a:rPr lang="es-MX" sz="1600" dirty="0">
                <a:latin typeface="Georgia" pitchFamily="18" charset="0"/>
              </a:rPr>
              <a:t>considerados como </a:t>
            </a:r>
            <a:r>
              <a:rPr lang="es-MX" sz="1600" b="1" dirty="0">
                <a:latin typeface="Georgia" pitchFamily="18" charset="0"/>
              </a:rPr>
              <a:t>criterios de </a:t>
            </a:r>
            <a:r>
              <a:rPr lang="es-MX" sz="1600" b="1" dirty="0" smtClean="0">
                <a:latin typeface="Georgia" pitchFamily="18" charset="0"/>
              </a:rPr>
              <a:t>priorización: </a:t>
            </a:r>
          </a:p>
          <a:p>
            <a:pPr lvl="0" algn="just"/>
            <a:endParaRPr lang="es-MX" sz="500" b="1" dirty="0" smtClean="0">
              <a:latin typeface="Georgia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8904" y="5877272"/>
            <a:ext cx="89575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itchFamily="34" charset="0"/>
              <a:buChar char="•"/>
            </a:pPr>
            <a:r>
              <a:rPr lang="es-MX" sz="1600" b="1" dirty="0">
                <a:latin typeface="Georgia" pitchFamily="18" charset="0"/>
              </a:rPr>
              <a:t>El cumplimiento </a:t>
            </a:r>
            <a:r>
              <a:rPr lang="es-MX" sz="1600" dirty="0">
                <a:latin typeface="Georgia" pitchFamily="18" charset="0"/>
              </a:rPr>
              <a:t>de metas en </a:t>
            </a:r>
            <a:r>
              <a:rPr lang="es-MX" sz="1600" dirty="0" smtClean="0">
                <a:latin typeface="Georgia" pitchFamily="18" charset="0"/>
              </a:rPr>
              <a:t>PAAGES </a:t>
            </a:r>
            <a:r>
              <a:rPr lang="es-MX" sz="1600" dirty="0">
                <a:latin typeface="Georgia" pitchFamily="18" charset="0"/>
              </a:rPr>
              <a:t>anteriores.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s-MX" sz="1600" b="1" dirty="0">
                <a:latin typeface="Georgia" pitchFamily="18" charset="0"/>
              </a:rPr>
              <a:t>Desempeño operativo</a:t>
            </a:r>
            <a:r>
              <a:rPr lang="es-MX" sz="1600" dirty="0">
                <a:latin typeface="Georgia" pitchFamily="18" charset="0"/>
              </a:rPr>
              <a:t> de la UPEMS </a:t>
            </a:r>
            <a:r>
              <a:rPr lang="es-MX" sz="1600" dirty="0" smtClean="0">
                <a:latin typeface="Georgia" pitchFamily="18" charset="0"/>
              </a:rPr>
              <a:t>en </a:t>
            </a:r>
            <a:r>
              <a:rPr lang="es-MX" sz="1600" dirty="0">
                <a:latin typeface="Georgia" pitchFamily="18" charset="0"/>
              </a:rPr>
              <a:t>la gestión y comprobación de recursos.</a:t>
            </a:r>
          </a:p>
        </p:txBody>
      </p:sp>
    </p:spTree>
    <p:extLst>
      <p:ext uri="{BB962C8B-B14F-4D97-AF65-F5344CB8AC3E}">
        <p14:creationId xmlns:p14="http://schemas.microsoft.com/office/powerpoint/2010/main" val="299279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53752"/>
            <a:ext cx="8229600" cy="1143000"/>
          </a:xfrm>
        </p:spPr>
        <p:txBody>
          <a:bodyPr>
            <a:noAutofit/>
          </a:bodyPr>
          <a:lstStyle/>
          <a:p>
            <a:r>
              <a:rPr lang="es-MX" sz="2400" b="1" dirty="0" smtClean="0">
                <a:latin typeface="Georgia" panose="02040502050405020303" pitchFamily="18" charset="0"/>
              </a:rPr>
              <a:t>Convocatoria para la Reunión Plenaria</a:t>
            </a:r>
            <a:br>
              <a:rPr lang="es-MX" sz="2400" b="1" dirty="0" smtClean="0">
                <a:latin typeface="Georgia" panose="02040502050405020303" pitchFamily="18" charset="0"/>
              </a:rPr>
            </a:br>
            <a:r>
              <a:rPr lang="es-MX" sz="2000" dirty="0" smtClean="0"/>
              <a:t>(participación de la comunidad en las decisiones)</a:t>
            </a:r>
            <a:endParaRPr lang="es-MX" sz="2000" dirty="0"/>
          </a:p>
        </p:txBody>
      </p:sp>
      <p:sp>
        <p:nvSpPr>
          <p:cNvPr id="8" name="7 Rectángulo"/>
          <p:cNvSpPr/>
          <p:nvPr/>
        </p:nvSpPr>
        <p:spPr>
          <a:xfrm>
            <a:off x="179512" y="1340768"/>
            <a:ext cx="878497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dirty="0">
                <a:latin typeface="Georgia" pitchFamily="18" charset="0"/>
              </a:rPr>
              <a:t>E</a:t>
            </a:r>
            <a:r>
              <a:rPr lang="es-MX" sz="1600" dirty="0" smtClean="0">
                <a:latin typeface="Georgia" pitchFamily="18" charset="0"/>
              </a:rPr>
              <a:t>s  </a:t>
            </a:r>
            <a:r>
              <a:rPr lang="es-MX" sz="1600" b="1" dirty="0" smtClean="0">
                <a:latin typeface="Georgia" pitchFamily="18" charset="0"/>
              </a:rPr>
              <a:t>responsabilidad del director de la UPEMS convocar </a:t>
            </a:r>
            <a:r>
              <a:rPr lang="es-MX" sz="1600" b="1" dirty="0">
                <a:latin typeface="Georgia" pitchFamily="18" charset="0"/>
              </a:rPr>
              <a:t>a </a:t>
            </a:r>
            <a:r>
              <a:rPr lang="es-MX" sz="1600" b="1" dirty="0" smtClean="0">
                <a:latin typeface="Georgia" pitchFamily="18" charset="0"/>
              </a:rPr>
              <a:t>una </a:t>
            </a:r>
            <a:r>
              <a:rPr lang="es-MX" sz="1600" b="1" dirty="0">
                <a:latin typeface="Georgia" pitchFamily="18" charset="0"/>
              </a:rPr>
              <a:t>Reunión Plenaria</a:t>
            </a:r>
            <a:r>
              <a:rPr lang="es-MX" sz="1600" dirty="0">
                <a:latin typeface="Georgia" pitchFamily="18" charset="0"/>
              </a:rPr>
              <a:t> </a:t>
            </a:r>
            <a:r>
              <a:rPr lang="es-MX" sz="1600" dirty="0" smtClean="0">
                <a:latin typeface="Georgia" pitchFamily="18" charset="0"/>
              </a:rPr>
              <a:t> de la comunidad escolar con </a:t>
            </a:r>
            <a:r>
              <a:rPr lang="es-MX" sz="1600" b="1" dirty="0" smtClean="0">
                <a:latin typeface="Georgia" pitchFamily="18" charset="0"/>
              </a:rPr>
              <a:t>al </a:t>
            </a:r>
            <a:r>
              <a:rPr lang="es-MX" sz="1600" b="1" dirty="0">
                <a:latin typeface="Georgia" pitchFamily="18" charset="0"/>
              </a:rPr>
              <a:t>menos 7 </a:t>
            </a:r>
            <a:r>
              <a:rPr lang="es-MX" sz="1600" b="1" dirty="0" smtClean="0">
                <a:latin typeface="Georgia" pitchFamily="18" charset="0"/>
              </a:rPr>
              <a:t> días naturales </a:t>
            </a:r>
            <a:r>
              <a:rPr lang="es-MX" sz="1600" dirty="0" smtClean="0">
                <a:latin typeface="Georgia" pitchFamily="18" charset="0"/>
              </a:rPr>
              <a:t>de anticipación.  </a:t>
            </a:r>
          </a:p>
          <a:p>
            <a:pPr algn="just"/>
            <a:endParaRPr lang="es-MX" sz="1600" dirty="0" smtClean="0">
              <a:latin typeface="Georgia" pitchFamily="18" charset="0"/>
            </a:endParaRPr>
          </a:p>
          <a:p>
            <a:pPr algn="just"/>
            <a:r>
              <a:rPr lang="es-MX" sz="1600" dirty="0" smtClean="0">
                <a:latin typeface="Georgia" pitchFamily="18" charset="0"/>
              </a:rPr>
              <a:t>Los directores deberán </a:t>
            </a:r>
            <a:r>
              <a:rPr lang="es-MX" sz="1600" b="1" dirty="0">
                <a:latin typeface="Georgia" pitchFamily="18" charset="0"/>
              </a:rPr>
              <a:t>elaborar la </a:t>
            </a:r>
            <a:r>
              <a:rPr lang="es-MX" sz="1600" b="1" dirty="0" smtClean="0">
                <a:latin typeface="Georgia" pitchFamily="18" charset="0"/>
              </a:rPr>
              <a:t>convocatoria conforme al anexo correspondiente</a:t>
            </a:r>
            <a:r>
              <a:rPr lang="es-MX" sz="1600" dirty="0" smtClean="0">
                <a:latin typeface="Georgia" pitchFamily="18" charset="0"/>
              </a:rPr>
              <a:t> y publicarla en lugares visibles y concurridos. </a:t>
            </a:r>
          </a:p>
          <a:p>
            <a:endParaRPr lang="es-MX" sz="1600" dirty="0">
              <a:latin typeface="Georgia" pitchFamily="18" charset="0"/>
            </a:endParaRPr>
          </a:p>
          <a:p>
            <a:r>
              <a:rPr lang="es-MX" sz="1600" dirty="0" smtClean="0">
                <a:latin typeface="Georgia" pitchFamily="18" charset="0"/>
              </a:rPr>
              <a:t>En la reunión plenaria deberán participar:</a:t>
            </a:r>
          </a:p>
          <a:p>
            <a:endParaRPr lang="es-MX" sz="1600" dirty="0">
              <a:latin typeface="Georgia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MX" sz="1600" dirty="0" smtClean="0">
                <a:latin typeface="Georgia" pitchFamily="18" charset="0"/>
              </a:rPr>
              <a:t>En el caso planteles con una matrícula de hasta 1,000 estudiantes,  al menos el 25% de los padres de familia.</a:t>
            </a:r>
          </a:p>
          <a:p>
            <a:r>
              <a:rPr lang="es-MX" sz="1600" dirty="0" smtClean="0">
                <a:latin typeface="Georgia" pitchFamily="18" charset="0"/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1600" dirty="0" smtClean="0">
                <a:latin typeface="Georgia" pitchFamily="18" charset="0"/>
              </a:rPr>
              <a:t>En el caso de planteles con matrícula superior a los 1,000 estudiantes, se requerirán al menos 250 padres de familia. </a:t>
            </a:r>
          </a:p>
          <a:p>
            <a:pPr marL="285750" indent="-285750">
              <a:buFont typeface="Arial" pitchFamily="34" charset="0"/>
              <a:buChar char="•"/>
            </a:pPr>
            <a:endParaRPr lang="es-ES" sz="1600" dirty="0" smtClean="0">
              <a:latin typeface="Georgia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1600" dirty="0" smtClean="0">
                <a:latin typeface="Georgia" pitchFamily="18" charset="0"/>
              </a:rPr>
              <a:t>El personal docente y directivo del plantel. </a:t>
            </a:r>
            <a:endParaRPr lang="es-MX" sz="1600" dirty="0" smtClean="0">
              <a:latin typeface="Georgia" pitchFamily="18" charset="0"/>
            </a:endParaRPr>
          </a:p>
          <a:p>
            <a:endParaRPr lang="es-MX" sz="1600" dirty="0">
              <a:latin typeface="Georgia" pitchFamily="18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251520" y="2852937"/>
            <a:ext cx="8784976" cy="2592288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Rectángulo"/>
          <p:cNvSpPr/>
          <p:nvPr/>
        </p:nvSpPr>
        <p:spPr>
          <a:xfrm>
            <a:off x="1511660" y="5661248"/>
            <a:ext cx="67327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800" b="1" dirty="0" smtClean="0">
                <a:latin typeface="Georgia" pitchFamily="18" charset="0"/>
              </a:rPr>
              <a:t>Decisiones por mayoría simple de los presentes en la reunión plenaria</a:t>
            </a:r>
            <a:endParaRPr lang="es-MX" sz="18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9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9208" y="116632"/>
            <a:ext cx="8229600" cy="1143000"/>
          </a:xfrm>
        </p:spPr>
        <p:txBody>
          <a:bodyPr>
            <a:noAutofit/>
          </a:bodyPr>
          <a:lstStyle/>
          <a:p>
            <a:r>
              <a:rPr lang="es-MX" sz="2400" b="1" dirty="0" smtClean="0">
                <a:latin typeface="Georgia" panose="02040502050405020303" pitchFamily="18" charset="0"/>
              </a:rPr>
              <a:t>Convocatoria para la Reunión Plenaria</a:t>
            </a:r>
            <a:endParaRPr lang="es-MX" sz="2400" b="1" dirty="0">
              <a:latin typeface="Georgia" panose="02040502050405020303" pitchFamily="18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83568" y="1988840"/>
            <a:ext cx="77768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800" dirty="0" smtClean="0">
                <a:latin typeface="Georgia" pitchFamily="18" charset="0"/>
              </a:rPr>
              <a:t>Una vez que el proyecto haya sido instrumentado, es responsabilidad del director </a:t>
            </a:r>
            <a:r>
              <a:rPr lang="es-MX" sz="1800" b="1" dirty="0" smtClean="0">
                <a:latin typeface="Georgia" pitchFamily="18" charset="0"/>
              </a:rPr>
              <a:t>convocar a una reunión plenaria para rendir cuentas ante la comunidad escolar </a:t>
            </a:r>
            <a:r>
              <a:rPr lang="es-MX" sz="1800" dirty="0" smtClean="0">
                <a:latin typeface="Georgia" pitchFamily="18" charset="0"/>
              </a:rPr>
              <a:t>de los resultados obtenido por el PAAGES y su contribución a la atención de los retos que dieron origen a este. </a:t>
            </a:r>
          </a:p>
          <a:p>
            <a:pPr algn="just"/>
            <a:endParaRPr lang="es-ES" sz="1800" dirty="0">
              <a:latin typeface="Georgia" pitchFamily="18" charset="0"/>
            </a:endParaRPr>
          </a:p>
          <a:p>
            <a:pPr algn="just"/>
            <a:r>
              <a:rPr lang="es-ES" sz="1800" dirty="0" smtClean="0">
                <a:latin typeface="Georgia" pitchFamily="18" charset="0"/>
              </a:rPr>
              <a:t>Se deberá presentar a la SEMS un informe final de los resultados del PAGGES analizando la metas propuestas y su alcance. </a:t>
            </a:r>
          </a:p>
          <a:p>
            <a:pPr algn="just"/>
            <a:endParaRPr lang="es-ES" sz="1800" dirty="0">
              <a:latin typeface="Georgia" pitchFamily="18" charset="0"/>
            </a:endParaRPr>
          </a:p>
          <a:p>
            <a:pPr algn="just"/>
            <a:endParaRPr lang="es-MX" sz="1800" dirty="0" smtClean="0">
              <a:latin typeface="Georgia" pitchFamily="18" charset="0"/>
            </a:endParaRPr>
          </a:p>
          <a:p>
            <a:pPr algn="just"/>
            <a:endParaRPr lang="es-ES" sz="1800" dirty="0">
              <a:latin typeface="Georgia" pitchFamily="18" charset="0"/>
            </a:endParaRPr>
          </a:p>
          <a:p>
            <a:pPr algn="just"/>
            <a:endParaRPr lang="es-MX" sz="1800" dirty="0">
              <a:latin typeface="Georgia" pitchFamily="18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8449" y="1844824"/>
            <a:ext cx="9007102" cy="2736303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027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47090</TotalTime>
  <Words>1230</Words>
  <Application>Microsoft Office PowerPoint</Application>
  <PresentationFormat>Presentación en pantalla (4:3)</PresentationFormat>
  <Paragraphs>211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Presentación de PowerPoint</vt:lpstr>
      <vt:lpstr>Objetivos</vt:lpstr>
      <vt:lpstr>Características de los apoyos</vt:lpstr>
      <vt:lpstr>Presentación de PowerPoint</vt:lpstr>
      <vt:lpstr>Ejemplo llenado de formato PAAGES</vt:lpstr>
      <vt:lpstr>Presentación de PowerPoint</vt:lpstr>
      <vt:lpstr>Requisitos de elegibilidad y criterios de priorización</vt:lpstr>
      <vt:lpstr>Convocatoria para la Reunión Plenaria (participación de la comunidad en las decisiones)</vt:lpstr>
      <vt:lpstr>Convocatoria para la Reunión Plenaria</vt:lpstr>
      <vt:lpstr>Transferencia de los recursos</vt:lpstr>
      <vt:lpstr>Ejecución y comprobación de los recursos</vt:lpstr>
      <vt:lpstr>Seguimiento y control</vt:lpstr>
      <vt:lpstr>Publicación de resultados</vt:lpstr>
    </vt:vector>
  </TitlesOfParts>
  <Company>SECRETARIA DE EDUCACION PUBLICA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BECAS EN EDUCACIÓN SUPERIOR</dc:title>
  <dc:creator>Cordinacion de asesores</dc:creator>
  <dc:description>Participantes_x000d_
Elizabeth M., Jorge A., Martha H. y Araceli O.</dc:description>
  <cp:lastModifiedBy>AURELIANO GARCIA ARREGUIN</cp:lastModifiedBy>
  <cp:revision>3193</cp:revision>
  <cp:lastPrinted>2014-01-29T14:43:33Z</cp:lastPrinted>
  <dcterms:created xsi:type="dcterms:W3CDTF">2007-02-08T11:36:11Z</dcterms:created>
  <dcterms:modified xsi:type="dcterms:W3CDTF">2014-01-30T00:10:36Z</dcterms:modified>
</cp:coreProperties>
</file>