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Lst>
  <p:sldSz cx="9144000" cy="6858000" type="screen4x3"/>
  <p:notesSz cx="6797675" cy="987425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2866298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221894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276796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1376966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3357303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349124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3553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211363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387649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107546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2CE735C-1A95-4FA9-829C-E091397E2160}" type="datetimeFigureOut">
              <a:rPr lang="es-MX" smtClean="0"/>
              <a:t>31/10/2013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59469CF-9E10-400B-98BD-17CE18F5E863}" type="slidenum">
              <a:rPr lang="es-MX" smtClean="0"/>
              <a:t>‹Nº›</a:t>
            </a:fld>
            <a:endParaRPr lang="es-MX"/>
          </a:p>
        </p:txBody>
      </p:sp>
    </p:spTree>
    <p:extLst>
      <p:ext uri="{BB962C8B-B14F-4D97-AF65-F5344CB8AC3E}">
        <p14:creationId xmlns:p14="http://schemas.microsoft.com/office/powerpoint/2010/main" val="136833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E735C-1A95-4FA9-829C-E091397E2160}" type="datetimeFigureOut">
              <a:rPr lang="es-MX" smtClean="0"/>
              <a:t>31/10/2013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469CF-9E10-400B-98BD-17CE18F5E863}" type="slidenum">
              <a:rPr lang="es-MX" smtClean="0"/>
              <a:t>‹Nº›</a:t>
            </a:fld>
            <a:endParaRPr lang="es-MX"/>
          </a:p>
        </p:txBody>
      </p:sp>
    </p:spTree>
    <p:extLst>
      <p:ext uri="{BB962C8B-B14F-4D97-AF65-F5344CB8AC3E}">
        <p14:creationId xmlns:p14="http://schemas.microsoft.com/office/powerpoint/2010/main" val="2257392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32048" y="1916832"/>
            <a:ext cx="7772400" cy="2592287"/>
          </a:xfrm>
        </p:spPr>
        <p:txBody>
          <a:bodyPr>
            <a:noAutofit/>
          </a:bodyPr>
          <a:lstStyle/>
          <a:p>
            <a:pPr hangingPunct="0"/>
            <a:r>
              <a:rPr lang="es-MX" sz="2800" b="1" dirty="0" smtClean="0">
                <a:latin typeface="Georgia" pitchFamily="18" charset="0"/>
              </a:rPr>
              <a:t>Acuerdos de la </a:t>
            </a:r>
            <a:r>
              <a:rPr lang="es-MX" sz="2800" b="1" dirty="0" smtClean="0">
                <a:latin typeface="Georgia" pitchFamily="18" charset="0"/>
              </a:rPr>
              <a:t>XLV </a:t>
            </a:r>
            <a:r>
              <a:rPr lang="es-MX" sz="2800" b="1" dirty="0" smtClean="0">
                <a:latin typeface="Georgia" pitchFamily="18" charset="0"/>
              </a:rPr>
              <a:t>reunión del</a:t>
            </a:r>
            <a:br>
              <a:rPr lang="es-MX" sz="2800" b="1" dirty="0" smtClean="0">
                <a:latin typeface="Georgia" pitchFamily="18" charset="0"/>
              </a:rPr>
            </a:br>
            <a:r>
              <a:rPr lang="es-MX" sz="2800" b="1" dirty="0" smtClean="0">
                <a:latin typeface="Georgia" pitchFamily="18" charset="0"/>
              </a:rPr>
              <a:t>Consejo Nacional de Autoridades Educativas</a:t>
            </a:r>
            <a:br>
              <a:rPr lang="es-MX" sz="2800" b="1" dirty="0" smtClean="0">
                <a:latin typeface="Georgia" pitchFamily="18" charset="0"/>
              </a:rPr>
            </a:br>
            <a:r>
              <a:rPr lang="es-MX" sz="2800" b="1" dirty="0" smtClean="0">
                <a:latin typeface="Georgia" pitchFamily="18" charset="0"/>
              </a:rPr>
              <a:t> Capítulo Educación Media Superior</a:t>
            </a:r>
            <a:endParaRPr lang="es-MX" sz="2800" b="1" dirty="0">
              <a:latin typeface="Georgia" pitchFamily="18" charset="0"/>
            </a:endParaRPr>
          </a:p>
        </p:txBody>
      </p:sp>
      <p:sp>
        <p:nvSpPr>
          <p:cNvPr id="4" name="3 CuadroTexto"/>
          <p:cNvSpPr txBox="1"/>
          <p:nvPr/>
        </p:nvSpPr>
        <p:spPr>
          <a:xfrm>
            <a:off x="6300192" y="5517232"/>
            <a:ext cx="2448272" cy="369332"/>
          </a:xfrm>
          <a:prstGeom prst="rect">
            <a:avLst/>
          </a:prstGeom>
          <a:noFill/>
        </p:spPr>
        <p:txBody>
          <a:bodyPr wrap="square" rtlCol="0">
            <a:spAutoFit/>
          </a:bodyPr>
          <a:lstStyle/>
          <a:p>
            <a:pPr algn="ctr"/>
            <a:r>
              <a:rPr lang="es-MX" i="1" dirty="0" smtClean="0">
                <a:latin typeface="Georgia" pitchFamily="18" charset="0"/>
              </a:rPr>
              <a:t>31 </a:t>
            </a:r>
            <a:r>
              <a:rPr lang="es-MX" i="1" dirty="0" smtClean="0">
                <a:latin typeface="Georgia" pitchFamily="18" charset="0"/>
              </a:rPr>
              <a:t> </a:t>
            </a:r>
            <a:r>
              <a:rPr lang="es-MX" i="1" dirty="0" smtClean="0">
                <a:latin typeface="Georgia" pitchFamily="18" charset="0"/>
              </a:rPr>
              <a:t>de </a:t>
            </a:r>
            <a:r>
              <a:rPr lang="es-MX" i="1" dirty="0" smtClean="0">
                <a:latin typeface="Georgia" pitchFamily="18" charset="0"/>
              </a:rPr>
              <a:t>octubre </a:t>
            </a:r>
            <a:r>
              <a:rPr lang="es-MX" i="1" dirty="0" smtClean="0">
                <a:latin typeface="Georgia" pitchFamily="18" charset="0"/>
              </a:rPr>
              <a:t>de 2013</a:t>
            </a:r>
            <a:endParaRPr lang="es-MX" i="1" dirty="0">
              <a:latin typeface="Georgia" pitchFamily="18" charset="0"/>
            </a:endParaRPr>
          </a:p>
        </p:txBody>
      </p:sp>
    </p:spTree>
    <p:extLst>
      <p:ext uri="{BB962C8B-B14F-4D97-AF65-F5344CB8AC3E}">
        <p14:creationId xmlns:p14="http://schemas.microsoft.com/office/powerpoint/2010/main" val="991975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69577" y="548680"/>
            <a:ext cx="7560840" cy="5632311"/>
          </a:xfrm>
          <a:prstGeom prst="rect">
            <a:avLst/>
          </a:prstGeom>
        </p:spPr>
        <p:txBody>
          <a:bodyPr wrap="square">
            <a:spAutoFit/>
          </a:bodyPr>
          <a:lstStyle/>
          <a:p>
            <a:pPr algn="just" hangingPunct="0"/>
            <a:r>
              <a:rPr lang="es-MX" sz="2400" b="1" dirty="0">
                <a:latin typeface="Georgia" pitchFamily="18" charset="0"/>
              </a:rPr>
              <a:t>ACUERDO </a:t>
            </a:r>
            <a:r>
              <a:rPr lang="es-MX" sz="2400" b="1" dirty="0">
                <a:latin typeface="Georgia" pitchFamily="18" charset="0"/>
              </a:rPr>
              <a:t>9</a:t>
            </a:r>
            <a:r>
              <a:rPr lang="es-MX" sz="2400" b="1" dirty="0" smtClean="0">
                <a:latin typeface="Georgia" pitchFamily="18" charset="0"/>
              </a:rPr>
              <a:t>: </a:t>
            </a:r>
            <a:r>
              <a:rPr lang="es-MX" sz="2400" dirty="0">
                <a:latin typeface="Georgia" pitchFamily="18" charset="0"/>
              </a:rPr>
              <a:t>El CONAEDU-EMS acuerda que las autoridades educativas locales interesadas en establecer en sus respectivas entidades federativas el Bachillerato No Escolarizado para Estudiantes con Discapacidad, bajo un esquema de corresponsabilidad financiera con la federación, lo comuniquen formalmente a la Subsecretaría de Educación Media Superior, a más tardar, el 30 de noviembre del año en curso.</a:t>
            </a:r>
          </a:p>
          <a:p>
            <a:pPr algn="just" hangingPunct="0"/>
            <a:r>
              <a:rPr lang="es-MX" sz="2400" dirty="0">
                <a:latin typeface="Georgia" pitchFamily="18" charset="0"/>
              </a:rPr>
              <a:t> </a:t>
            </a:r>
          </a:p>
          <a:p>
            <a:pPr algn="just" hangingPunct="0"/>
            <a:r>
              <a:rPr lang="es-MX" sz="2400" dirty="0">
                <a:latin typeface="Georgia" pitchFamily="18" charset="0"/>
              </a:rPr>
              <a:t>Para estos efectos, la Dirección General del Bachillerato hará llegar a las entidades federativas en un plazo no mayor a 05 </a:t>
            </a:r>
            <a:r>
              <a:rPr lang="es-MX" sz="2400" dirty="0" smtClean="0">
                <a:latin typeface="Georgia" pitchFamily="18" charset="0"/>
              </a:rPr>
              <a:t>días, </a:t>
            </a:r>
            <a:r>
              <a:rPr lang="es-MX" sz="2400" dirty="0">
                <a:latin typeface="Georgia" pitchFamily="18" charset="0"/>
              </a:rPr>
              <a:t>la información relativa a los requisitos y montos requeridos para la implementación de este servicio educativo.</a:t>
            </a:r>
          </a:p>
        </p:txBody>
      </p:sp>
    </p:spTree>
    <p:extLst>
      <p:ext uri="{BB962C8B-B14F-4D97-AF65-F5344CB8AC3E}">
        <p14:creationId xmlns:p14="http://schemas.microsoft.com/office/powerpoint/2010/main" val="3523543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38955" y="1484784"/>
            <a:ext cx="7560840" cy="3046988"/>
          </a:xfrm>
          <a:prstGeom prst="rect">
            <a:avLst/>
          </a:prstGeom>
        </p:spPr>
        <p:txBody>
          <a:bodyPr wrap="square">
            <a:spAutoFit/>
          </a:bodyPr>
          <a:lstStyle/>
          <a:p>
            <a:pPr algn="just" hangingPunct="0"/>
            <a:r>
              <a:rPr lang="es-MX" sz="2400" b="1" dirty="0" smtClean="0">
                <a:latin typeface="Georgia" pitchFamily="18" charset="0"/>
              </a:rPr>
              <a:t>ACUERDO 10: </a:t>
            </a:r>
            <a:r>
              <a:rPr lang="es-MX" sz="2400" dirty="0">
                <a:latin typeface="Georgia" pitchFamily="18" charset="0"/>
              </a:rPr>
              <a:t>El CONAEDU-EMS toma nota de la presentación del Programa de Formación Docente y Directiva de Educación Media Superior y acuerda que las autoridades educativas brinden la colaboración necesaria a fin de lograr la capacitación de los docentes y directivos de los planteles públicos de educación media superior del país, conforme a las etapas y fechas previstas para estos efectos.</a:t>
            </a:r>
            <a:endParaRPr lang="es-MX" sz="2400" dirty="0">
              <a:latin typeface="Georgia" pitchFamily="18" charset="0"/>
            </a:endParaRPr>
          </a:p>
        </p:txBody>
      </p:sp>
    </p:spTree>
    <p:extLst>
      <p:ext uri="{BB962C8B-B14F-4D97-AF65-F5344CB8AC3E}">
        <p14:creationId xmlns:p14="http://schemas.microsoft.com/office/powerpoint/2010/main" val="3490143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2348880"/>
            <a:ext cx="7560840" cy="1200329"/>
          </a:xfrm>
          <a:prstGeom prst="rect">
            <a:avLst/>
          </a:prstGeom>
        </p:spPr>
        <p:txBody>
          <a:bodyPr wrap="square">
            <a:spAutoFit/>
          </a:bodyPr>
          <a:lstStyle/>
          <a:p>
            <a:pPr algn="just" hangingPunct="0"/>
            <a:r>
              <a:rPr lang="es-MX" sz="2400" b="1" dirty="0">
                <a:latin typeface="Georgia" pitchFamily="18" charset="0"/>
              </a:rPr>
              <a:t>ACUERDO </a:t>
            </a:r>
            <a:r>
              <a:rPr lang="es-MX" sz="2400" b="1" dirty="0" smtClean="0">
                <a:latin typeface="Georgia" pitchFamily="18" charset="0"/>
              </a:rPr>
              <a:t>11: </a:t>
            </a:r>
            <a:r>
              <a:rPr lang="es-MX" sz="2400" dirty="0">
                <a:latin typeface="Georgia" pitchFamily="18" charset="0"/>
              </a:rPr>
              <a:t>El CONAEDU-EMS toma nota de la presentación de avances y conclusión del Programa de Formación de Docentes de Lógica.</a:t>
            </a:r>
            <a:endParaRPr lang="es-MX" sz="2400" dirty="0">
              <a:latin typeface="Georgia" pitchFamily="18" charset="0"/>
            </a:endParaRPr>
          </a:p>
        </p:txBody>
      </p:sp>
    </p:spTree>
    <p:extLst>
      <p:ext uri="{BB962C8B-B14F-4D97-AF65-F5344CB8AC3E}">
        <p14:creationId xmlns:p14="http://schemas.microsoft.com/office/powerpoint/2010/main" val="3207556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268760"/>
            <a:ext cx="7560840" cy="3785652"/>
          </a:xfrm>
          <a:prstGeom prst="rect">
            <a:avLst/>
          </a:prstGeom>
        </p:spPr>
        <p:txBody>
          <a:bodyPr wrap="square">
            <a:spAutoFit/>
          </a:bodyPr>
          <a:lstStyle/>
          <a:p>
            <a:pPr algn="just" hangingPunct="0"/>
            <a:r>
              <a:rPr lang="es-MX" sz="2400" b="1" dirty="0" smtClean="0">
                <a:latin typeface="Georgia" pitchFamily="18" charset="0"/>
              </a:rPr>
              <a:t>ACUERDO 12: </a:t>
            </a:r>
            <a:r>
              <a:rPr lang="es-MX" sz="2400" dirty="0">
                <a:latin typeface="Georgia" pitchFamily="18" charset="0"/>
              </a:rPr>
              <a:t>El CONAEDU-EMS toma nota de la implementación y de los avances correspondientes al Modelo de Emprendedores de Educación Media Superior (MEEMS), y acuerda que las autoridades educativas locales impulsen, en coordinación con la Subsecretaría de Educación Media Superior, esquemas de transferencia del MEEMS para su implementación en sus respectivas entidades federativas, así como el establecimiento de Centros Emprendedores en todos los planteles educativos interesados.</a:t>
            </a:r>
            <a:endParaRPr lang="es-MX" sz="2400" dirty="0">
              <a:latin typeface="Georgia" pitchFamily="18" charset="0"/>
            </a:endParaRPr>
          </a:p>
        </p:txBody>
      </p:sp>
    </p:spTree>
    <p:extLst>
      <p:ext uri="{BB962C8B-B14F-4D97-AF65-F5344CB8AC3E}">
        <p14:creationId xmlns:p14="http://schemas.microsoft.com/office/powerpoint/2010/main" val="1181562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556792"/>
            <a:ext cx="7560840" cy="3046988"/>
          </a:xfrm>
          <a:prstGeom prst="rect">
            <a:avLst/>
          </a:prstGeom>
        </p:spPr>
        <p:txBody>
          <a:bodyPr wrap="square">
            <a:spAutoFit/>
          </a:bodyPr>
          <a:lstStyle/>
          <a:p>
            <a:pPr algn="just" hangingPunct="0"/>
            <a:r>
              <a:rPr lang="es-MX" sz="2400" b="1" dirty="0">
                <a:latin typeface="Georgia" pitchFamily="18" charset="0"/>
              </a:rPr>
              <a:t>ACUERDO </a:t>
            </a:r>
            <a:r>
              <a:rPr lang="es-MX" sz="2400" b="1" dirty="0" smtClean="0">
                <a:latin typeface="Georgia" pitchFamily="18" charset="0"/>
              </a:rPr>
              <a:t>13: </a:t>
            </a:r>
            <a:r>
              <a:rPr lang="es-MX" sz="2400" dirty="0">
                <a:latin typeface="Georgia" pitchFamily="18" charset="0"/>
              </a:rPr>
              <a:t>El CONAEDU-EMS toma nota de los avances de la 1ª Fase de la Prueba Piloto del Modelo Mexicano de Formación Dual (MMFD), y acuerda que las entidades federativas interesadas en participar en la 2ª fase de la Prueba Piloto lo hagan del conocimiento de la Subsecretaría de Educación Media Superior de manera formal, a más tardar, el 15 de noviembre de 2013.</a:t>
            </a:r>
            <a:endParaRPr lang="es-MX" sz="2400" dirty="0">
              <a:latin typeface="Georgia" pitchFamily="18" charset="0"/>
            </a:endParaRPr>
          </a:p>
        </p:txBody>
      </p:sp>
    </p:spTree>
    <p:extLst>
      <p:ext uri="{BB962C8B-B14F-4D97-AF65-F5344CB8AC3E}">
        <p14:creationId xmlns:p14="http://schemas.microsoft.com/office/powerpoint/2010/main" val="119202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844824"/>
            <a:ext cx="7560840" cy="1938992"/>
          </a:xfrm>
          <a:prstGeom prst="rect">
            <a:avLst/>
          </a:prstGeom>
        </p:spPr>
        <p:txBody>
          <a:bodyPr wrap="square">
            <a:spAutoFit/>
          </a:bodyPr>
          <a:lstStyle/>
          <a:p>
            <a:pPr algn="just" hangingPunct="0"/>
            <a:r>
              <a:rPr lang="es-MX" sz="2400" b="1" dirty="0">
                <a:latin typeface="Georgia" pitchFamily="18" charset="0"/>
              </a:rPr>
              <a:t>ACUERDO </a:t>
            </a:r>
            <a:r>
              <a:rPr lang="es-MX" sz="2400" b="1" dirty="0" smtClean="0">
                <a:latin typeface="Georgia" pitchFamily="18" charset="0"/>
              </a:rPr>
              <a:t>14: </a:t>
            </a:r>
            <a:r>
              <a:rPr lang="es-MX" sz="2400" dirty="0">
                <a:latin typeface="Georgia" pitchFamily="18" charset="0"/>
              </a:rPr>
              <a:t>El CONAEDU-EMS toma nota del Programa “Construye T” y acuerda que las autoridades educativas locales impulsen, en coordinación con la Subsecretaría de Educación Media Superior, las acciones necesarias para su implementación.</a:t>
            </a:r>
            <a:endParaRPr lang="es-MX" sz="2400" dirty="0">
              <a:latin typeface="Georgia" pitchFamily="18" charset="0"/>
            </a:endParaRPr>
          </a:p>
        </p:txBody>
      </p:sp>
    </p:spTree>
    <p:extLst>
      <p:ext uri="{BB962C8B-B14F-4D97-AF65-F5344CB8AC3E}">
        <p14:creationId xmlns:p14="http://schemas.microsoft.com/office/powerpoint/2010/main" val="1936953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50074" y="1268760"/>
            <a:ext cx="7560840" cy="3046988"/>
          </a:xfrm>
          <a:prstGeom prst="rect">
            <a:avLst/>
          </a:prstGeom>
        </p:spPr>
        <p:txBody>
          <a:bodyPr wrap="square">
            <a:spAutoFit/>
          </a:bodyPr>
          <a:lstStyle/>
          <a:p>
            <a:pPr algn="just" hangingPunct="0"/>
            <a:r>
              <a:rPr lang="es-MX" sz="2400" b="1" dirty="0" smtClean="0">
                <a:latin typeface="Georgia" pitchFamily="18" charset="0"/>
              </a:rPr>
              <a:t>ACUERDO 15: </a:t>
            </a:r>
            <a:r>
              <a:rPr lang="es-MX" sz="2400" dirty="0">
                <a:latin typeface="Georgia" pitchFamily="18" charset="0"/>
              </a:rPr>
              <a:t>El CONAEDU-EMS acuerda que las autoridades educativas locales en colaboración con la Subsecretaría de Educación Media Superior, establezcan mecanismos de coordinación y comunicación a fin de impulsar la puesta en marcha del Programa “Construye T”, en las instituciones públicas de educación media superior de las entidades federativas que sean seleccionadas para esos fines.</a:t>
            </a:r>
            <a:endParaRPr lang="es-MX" sz="2400" dirty="0">
              <a:latin typeface="Georgia" pitchFamily="18" charset="0"/>
            </a:endParaRPr>
          </a:p>
        </p:txBody>
      </p:sp>
    </p:spTree>
    <p:extLst>
      <p:ext uri="{BB962C8B-B14F-4D97-AF65-F5344CB8AC3E}">
        <p14:creationId xmlns:p14="http://schemas.microsoft.com/office/powerpoint/2010/main" val="1123741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69399" y="1772816"/>
            <a:ext cx="7560840" cy="2308324"/>
          </a:xfrm>
          <a:prstGeom prst="rect">
            <a:avLst/>
          </a:prstGeom>
        </p:spPr>
        <p:txBody>
          <a:bodyPr wrap="square">
            <a:spAutoFit/>
          </a:bodyPr>
          <a:lstStyle/>
          <a:p>
            <a:pPr algn="just" hangingPunct="0"/>
            <a:r>
              <a:rPr lang="es-MX" sz="2400" b="1" dirty="0" smtClean="0">
                <a:latin typeface="Georgia" pitchFamily="18" charset="0"/>
              </a:rPr>
              <a:t>ACUERDO 16: </a:t>
            </a:r>
            <a:r>
              <a:rPr lang="es-MX" sz="2400" dirty="0">
                <a:latin typeface="Georgia" pitchFamily="18" charset="0"/>
              </a:rPr>
              <a:t>El CONAEDU-EMS acuerda que las autoridades educativas locales informen a la Subsecretaría de Educación Media Superior, a más tardar, en la segunda semana de noviembre de 2013, el listado de escuelas seleccionadas para la implementación del Programa “Construye T”.</a:t>
            </a:r>
            <a:endParaRPr lang="es-MX" sz="2400" dirty="0">
              <a:latin typeface="Georgia" pitchFamily="18" charset="0"/>
            </a:endParaRPr>
          </a:p>
        </p:txBody>
      </p:sp>
    </p:spTree>
    <p:extLst>
      <p:ext uri="{BB962C8B-B14F-4D97-AF65-F5344CB8AC3E}">
        <p14:creationId xmlns:p14="http://schemas.microsoft.com/office/powerpoint/2010/main" val="7258817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61193" y="1052736"/>
            <a:ext cx="7560840" cy="3785652"/>
          </a:xfrm>
          <a:prstGeom prst="rect">
            <a:avLst/>
          </a:prstGeom>
        </p:spPr>
        <p:txBody>
          <a:bodyPr wrap="square">
            <a:spAutoFit/>
          </a:bodyPr>
          <a:lstStyle/>
          <a:p>
            <a:pPr algn="just" hangingPunct="0"/>
            <a:r>
              <a:rPr lang="es-MX" sz="2400" b="1" dirty="0">
                <a:latin typeface="Georgia" pitchFamily="18" charset="0"/>
              </a:rPr>
              <a:t>ACUERDO </a:t>
            </a:r>
            <a:r>
              <a:rPr lang="es-MX" sz="2400" b="1" dirty="0" smtClean="0">
                <a:latin typeface="Georgia" pitchFamily="18" charset="0"/>
              </a:rPr>
              <a:t>17: </a:t>
            </a:r>
            <a:r>
              <a:rPr lang="es-MX" sz="2400" dirty="0">
                <a:latin typeface="Georgia" pitchFamily="18" charset="0"/>
              </a:rPr>
              <a:t>El CONAEDU-EMS acuerda que las autoridades educativas locales y las instituciones públicas de educación media superior que participen en el Programa “Construye T” colaboren activamente en las acciones de seguimiento a la implementación de la misma, mediante el llenado de cuestionarios para las escuelas y el envío de información en forma bimestral, a solicitud de la Subsecretaría de Educación Media Superior, con el propósito de conocer los avances y los retos del Programa. </a:t>
            </a:r>
            <a:endParaRPr lang="es-MX" sz="2400" dirty="0">
              <a:latin typeface="Georgia" pitchFamily="18" charset="0"/>
            </a:endParaRPr>
          </a:p>
        </p:txBody>
      </p:sp>
    </p:spTree>
    <p:extLst>
      <p:ext uri="{BB962C8B-B14F-4D97-AF65-F5344CB8AC3E}">
        <p14:creationId xmlns:p14="http://schemas.microsoft.com/office/powerpoint/2010/main" val="1582166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02579" y="1628800"/>
            <a:ext cx="7560840" cy="2308324"/>
          </a:xfrm>
          <a:prstGeom prst="rect">
            <a:avLst/>
          </a:prstGeom>
        </p:spPr>
        <p:txBody>
          <a:bodyPr wrap="square">
            <a:spAutoFit/>
          </a:bodyPr>
          <a:lstStyle/>
          <a:p>
            <a:pPr algn="just" hangingPunct="0"/>
            <a:r>
              <a:rPr lang="es-MX" sz="2400" b="1" dirty="0" smtClean="0">
                <a:latin typeface="Georgia" pitchFamily="18" charset="0"/>
              </a:rPr>
              <a:t>ACUERDO 18: </a:t>
            </a:r>
            <a:r>
              <a:rPr lang="es-MX" sz="2400" dirty="0">
                <a:latin typeface="Georgia" pitchFamily="18" charset="0"/>
              </a:rPr>
              <a:t>El CONAEDU-EMS toma nota de los avances del Espacio Común de la Educación Media Superior y acuerda que las autoridades educativas locales impulsen, en coordinación con la Subsecretaría de Educación Media Superior, los trabajos derivados de este esquema de colaboración.</a:t>
            </a:r>
            <a:endParaRPr lang="es-MX" sz="2400" dirty="0">
              <a:latin typeface="Georgia" pitchFamily="18" charset="0"/>
            </a:endParaRPr>
          </a:p>
        </p:txBody>
      </p:sp>
    </p:spTree>
    <p:extLst>
      <p:ext uri="{BB962C8B-B14F-4D97-AF65-F5344CB8AC3E}">
        <p14:creationId xmlns:p14="http://schemas.microsoft.com/office/powerpoint/2010/main" val="2061240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2348880"/>
            <a:ext cx="7560840" cy="1569660"/>
          </a:xfrm>
          <a:prstGeom prst="rect">
            <a:avLst/>
          </a:prstGeom>
        </p:spPr>
        <p:txBody>
          <a:bodyPr wrap="square">
            <a:spAutoFit/>
          </a:bodyPr>
          <a:lstStyle/>
          <a:p>
            <a:pPr algn="just" hangingPunct="0"/>
            <a:r>
              <a:rPr lang="es-MX" sz="2400" b="1" dirty="0">
                <a:latin typeface="Georgia" pitchFamily="18" charset="0"/>
              </a:rPr>
              <a:t>ACUERDO </a:t>
            </a:r>
            <a:r>
              <a:rPr lang="es-MX" sz="2400" b="1" dirty="0" smtClean="0">
                <a:latin typeface="Georgia" pitchFamily="18" charset="0"/>
              </a:rPr>
              <a:t>1: </a:t>
            </a:r>
            <a:r>
              <a:rPr lang="es-MX" sz="2400" dirty="0" smtClean="0">
                <a:latin typeface="Georgia" pitchFamily="18" charset="0"/>
              </a:rPr>
              <a:t>El </a:t>
            </a:r>
            <a:r>
              <a:rPr lang="es-MX" sz="2400" dirty="0">
                <a:latin typeface="Georgia" pitchFamily="18" charset="0"/>
              </a:rPr>
              <a:t>Consejo Nacional de Autoridades Educativas, Capítulo Educación Media Superior (CONAEDU-EMS) aprueba el orden del día de su XLV Reunión.</a:t>
            </a:r>
            <a:endParaRPr lang="es-MX" sz="2400" dirty="0">
              <a:latin typeface="Georgia" pitchFamily="18" charset="0"/>
            </a:endParaRPr>
          </a:p>
        </p:txBody>
      </p:sp>
    </p:spTree>
    <p:extLst>
      <p:ext uri="{BB962C8B-B14F-4D97-AF65-F5344CB8AC3E}">
        <p14:creationId xmlns:p14="http://schemas.microsoft.com/office/powerpoint/2010/main" val="15605110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844824"/>
            <a:ext cx="7560840" cy="2308324"/>
          </a:xfrm>
          <a:prstGeom prst="rect">
            <a:avLst/>
          </a:prstGeom>
        </p:spPr>
        <p:txBody>
          <a:bodyPr wrap="square">
            <a:spAutoFit/>
          </a:bodyPr>
          <a:lstStyle/>
          <a:p>
            <a:pPr algn="just" hangingPunct="0"/>
            <a:r>
              <a:rPr lang="es-MX" sz="2400" b="1" dirty="0" smtClean="0">
                <a:latin typeface="Georgia" pitchFamily="18" charset="0"/>
              </a:rPr>
              <a:t>ACUERDO 19: </a:t>
            </a:r>
            <a:r>
              <a:rPr lang="es-MX" sz="2400" dirty="0">
                <a:latin typeface="Georgia" pitchFamily="18" charset="0"/>
              </a:rPr>
              <a:t>El CONAEDU-EMS toma nota de los avances en las acciones emprendidas para el fortalecimiento de las Comisiones Estatales para la Planeación y Programación de la Educación Media Superior (CEPPEMS) o equivalentes en las entidades federativas.</a:t>
            </a:r>
            <a:endParaRPr lang="es-MX" sz="2400" dirty="0">
              <a:latin typeface="Georgia" pitchFamily="18" charset="0"/>
            </a:endParaRPr>
          </a:p>
        </p:txBody>
      </p:sp>
    </p:spTree>
    <p:extLst>
      <p:ext uri="{BB962C8B-B14F-4D97-AF65-F5344CB8AC3E}">
        <p14:creationId xmlns:p14="http://schemas.microsoft.com/office/powerpoint/2010/main" val="3163334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628800"/>
            <a:ext cx="7560840" cy="2677656"/>
          </a:xfrm>
          <a:prstGeom prst="rect">
            <a:avLst/>
          </a:prstGeom>
        </p:spPr>
        <p:txBody>
          <a:bodyPr wrap="square">
            <a:spAutoFit/>
          </a:bodyPr>
          <a:lstStyle/>
          <a:p>
            <a:pPr algn="just" hangingPunct="0"/>
            <a:r>
              <a:rPr lang="es-MX" sz="2400" b="1" dirty="0">
                <a:latin typeface="Georgia" pitchFamily="18" charset="0"/>
              </a:rPr>
              <a:t>ACUERDO </a:t>
            </a:r>
            <a:r>
              <a:rPr lang="es-MX" sz="2400" b="1" dirty="0" smtClean="0">
                <a:latin typeface="Georgia" pitchFamily="18" charset="0"/>
              </a:rPr>
              <a:t>20</a:t>
            </a:r>
            <a:r>
              <a:rPr lang="es-MX" sz="2400" b="1" dirty="0" smtClean="0">
                <a:latin typeface="Georgia" pitchFamily="18" charset="0"/>
              </a:rPr>
              <a:t>: </a:t>
            </a:r>
            <a:r>
              <a:rPr lang="es-MX" sz="2400" dirty="0">
                <a:latin typeface="Georgia" pitchFamily="18" charset="0"/>
              </a:rPr>
              <a:t>El CONAEDU-EMS acuerda que las autoridades educativas locales utilicen la Red Nacional de CEPPEMS como plataforma de coordinación con la Subsecretaría de Educación Media Superior en esta materia, así como medio para compartir respuestas a problemáticas comunes, diagnósticos e información estratégica. </a:t>
            </a:r>
            <a:endParaRPr lang="es-MX" sz="2400" dirty="0">
              <a:latin typeface="Georgia" pitchFamily="18" charset="0"/>
            </a:endParaRPr>
          </a:p>
        </p:txBody>
      </p:sp>
    </p:spTree>
    <p:extLst>
      <p:ext uri="{BB962C8B-B14F-4D97-AF65-F5344CB8AC3E}">
        <p14:creationId xmlns:p14="http://schemas.microsoft.com/office/powerpoint/2010/main" val="1429981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2132856"/>
            <a:ext cx="7560840" cy="1938992"/>
          </a:xfrm>
          <a:prstGeom prst="rect">
            <a:avLst/>
          </a:prstGeom>
        </p:spPr>
        <p:txBody>
          <a:bodyPr wrap="square">
            <a:spAutoFit/>
          </a:bodyPr>
          <a:lstStyle/>
          <a:p>
            <a:pPr algn="just" hangingPunct="0"/>
            <a:r>
              <a:rPr lang="es-MX" sz="2400" b="1" dirty="0" smtClean="0">
                <a:latin typeface="Georgia" pitchFamily="18" charset="0"/>
              </a:rPr>
              <a:t>ACUERDO 21: </a:t>
            </a:r>
            <a:r>
              <a:rPr lang="es-MX" sz="2400" dirty="0">
                <a:latin typeface="Georgia" pitchFamily="18" charset="0"/>
              </a:rPr>
              <a:t>El CONAEDU-EMS acuerda que las CEPPEMS compartan a través de la Red  Nacional de CEPPEMS su Plan de Trabajo  2014, así como el documento rector de la planeación educativa en la entidad.</a:t>
            </a:r>
            <a:endParaRPr lang="es-MX" sz="2400" dirty="0">
              <a:latin typeface="Georgia" pitchFamily="18" charset="0"/>
            </a:endParaRPr>
          </a:p>
        </p:txBody>
      </p:sp>
    </p:spTree>
    <p:extLst>
      <p:ext uri="{BB962C8B-B14F-4D97-AF65-F5344CB8AC3E}">
        <p14:creationId xmlns:p14="http://schemas.microsoft.com/office/powerpoint/2010/main" val="7190274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50074" y="1772816"/>
            <a:ext cx="7560840" cy="2677656"/>
          </a:xfrm>
          <a:prstGeom prst="rect">
            <a:avLst/>
          </a:prstGeom>
        </p:spPr>
        <p:txBody>
          <a:bodyPr wrap="square">
            <a:spAutoFit/>
          </a:bodyPr>
          <a:lstStyle/>
          <a:p>
            <a:pPr algn="just" hangingPunct="0"/>
            <a:r>
              <a:rPr lang="es-MX" sz="2400" b="1" dirty="0" smtClean="0">
                <a:latin typeface="Georgia" pitchFamily="18" charset="0"/>
              </a:rPr>
              <a:t>ACUERDO </a:t>
            </a:r>
            <a:r>
              <a:rPr lang="es-MX" sz="2400" b="1" dirty="0" smtClean="0">
                <a:latin typeface="Georgia" pitchFamily="18" charset="0"/>
              </a:rPr>
              <a:t>22</a:t>
            </a:r>
            <a:r>
              <a:rPr lang="es-MX" sz="2400" b="1" dirty="0" smtClean="0">
                <a:latin typeface="Georgia" pitchFamily="18" charset="0"/>
              </a:rPr>
              <a:t>: </a:t>
            </a:r>
            <a:r>
              <a:rPr lang="es-MX" sz="2400" dirty="0">
                <a:latin typeface="Georgia" pitchFamily="18" charset="0"/>
              </a:rPr>
              <a:t>El CONAEDU-EMS acuerda que los responsables de las CEPPEMS participen en el Taller Nacional de Planeación que será convocado por la Subsecretaría de Educación Media Superior y que tendrá por objeto definir conjuntamente los criterios que deberá contener el Plan Estratégico para Alcanzar los Retos de Cobertura.</a:t>
            </a:r>
            <a:endParaRPr lang="es-MX" sz="2400" dirty="0">
              <a:latin typeface="Georgia" pitchFamily="18" charset="0"/>
            </a:endParaRPr>
          </a:p>
        </p:txBody>
      </p:sp>
    </p:spTree>
    <p:extLst>
      <p:ext uri="{BB962C8B-B14F-4D97-AF65-F5344CB8AC3E}">
        <p14:creationId xmlns:p14="http://schemas.microsoft.com/office/powerpoint/2010/main" val="659233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66664" y="1988840"/>
            <a:ext cx="7560840" cy="2677656"/>
          </a:xfrm>
          <a:prstGeom prst="rect">
            <a:avLst/>
          </a:prstGeom>
        </p:spPr>
        <p:txBody>
          <a:bodyPr wrap="square">
            <a:spAutoFit/>
          </a:bodyPr>
          <a:lstStyle/>
          <a:p>
            <a:pPr algn="just" hangingPunct="0"/>
            <a:r>
              <a:rPr lang="es-MX" sz="2400" b="1" dirty="0" smtClean="0">
                <a:latin typeface="Georgia" pitchFamily="18" charset="0"/>
              </a:rPr>
              <a:t>ACUERDO </a:t>
            </a:r>
            <a:r>
              <a:rPr lang="es-MX" sz="2400" b="1" dirty="0" smtClean="0">
                <a:latin typeface="Georgia" pitchFamily="18" charset="0"/>
              </a:rPr>
              <a:t>23</a:t>
            </a:r>
            <a:r>
              <a:rPr lang="es-MX" sz="2400" b="1" dirty="0" smtClean="0">
                <a:latin typeface="Georgia" pitchFamily="18" charset="0"/>
              </a:rPr>
              <a:t>: </a:t>
            </a:r>
            <a:r>
              <a:rPr lang="es-MX" sz="2400" dirty="0">
                <a:latin typeface="Georgia" pitchFamily="18" charset="0"/>
              </a:rPr>
              <a:t>El CONAEDU-EMS acuerda que las autoridades educativas locales elaboren un  Plan Estratégico para Alcanzar los Retos de Cobertura atendiendo a los criterios que para tal efecto se definan en el Taller Nacional de Planeación que será convocado por la Subsecretaría de Educación Media Superior en fecha próxima.</a:t>
            </a:r>
            <a:endParaRPr lang="es-MX" sz="2400" dirty="0">
              <a:latin typeface="Georgia" pitchFamily="18" charset="0"/>
            </a:endParaRPr>
          </a:p>
        </p:txBody>
      </p:sp>
    </p:spTree>
    <p:extLst>
      <p:ext uri="{BB962C8B-B14F-4D97-AF65-F5344CB8AC3E}">
        <p14:creationId xmlns:p14="http://schemas.microsoft.com/office/powerpoint/2010/main" val="15931323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844824"/>
            <a:ext cx="7560840" cy="2308324"/>
          </a:xfrm>
          <a:prstGeom prst="rect">
            <a:avLst/>
          </a:prstGeom>
        </p:spPr>
        <p:txBody>
          <a:bodyPr wrap="square">
            <a:spAutoFit/>
          </a:bodyPr>
          <a:lstStyle/>
          <a:p>
            <a:pPr algn="just" hangingPunct="0"/>
            <a:r>
              <a:rPr lang="es-MX" sz="2400" b="1" dirty="0" smtClean="0">
                <a:latin typeface="Georgia" pitchFamily="18" charset="0"/>
              </a:rPr>
              <a:t>ACUERDO </a:t>
            </a:r>
            <a:r>
              <a:rPr lang="es-MX" sz="2400" b="1" dirty="0" smtClean="0">
                <a:latin typeface="Georgia" pitchFamily="18" charset="0"/>
              </a:rPr>
              <a:t>24</a:t>
            </a:r>
            <a:r>
              <a:rPr lang="es-MX" sz="2400" b="1" dirty="0" smtClean="0">
                <a:latin typeface="Georgia" pitchFamily="18" charset="0"/>
              </a:rPr>
              <a:t>: </a:t>
            </a:r>
            <a:r>
              <a:rPr lang="es-MX" sz="2400" dirty="0">
                <a:latin typeface="Georgia" pitchFamily="18" charset="0"/>
              </a:rPr>
              <a:t>El CONAEDU-EMS toma nota de las metas nacionales para Educación Media Superior contenidas en el Programa Sectorial de Educación 2013-2018 y del esfuerzo que las autoridades educativas locales deberán realizar para contribuir a alcanzarlas.</a:t>
            </a:r>
            <a:endParaRPr lang="es-MX" sz="2400" dirty="0">
              <a:latin typeface="Georgia" pitchFamily="18" charset="0"/>
            </a:endParaRPr>
          </a:p>
        </p:txBody>
      </p:sp>
    </p:spTree>
    <p:extLst>
      <p:ext uri="{BB962C8B-B14F-4D97-AF65-F5344CB8AC3E}">
        <p14:creationId xmlns:p14="http://schemas.microsoft.com/office/powerpoint/2010/main" val="2469746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844824"/>
            <a:ext cx="7560840" cy="2308324"/>
          </a:xfrm>
          <a:prstGeom prst="rect">
            <a:avLst/>
          </a:prstGeom>
        </p:spPr>
        <p:txBody>
          <a:bodyPr wrap="square">
            <a:spAutoFit/>
          </a:bodyPr>
          <a:lstStyle/>
          <a:p>
            <a:pPr algn="just" hangingPunct="0"/>
            <a:r>
              <a:rPr lang="es-MX" sz="2400" b="1" dirty="0" smtClean="0">
                <a:latin typeface="Georgia" pitchFamily="18" charset="0"/>
              </a:rPr>
              <a:t>ACUERDO </a:t>
            </a:r>
            <a:r>
              <a:rPr lang="es-MX" sz="2400" b="1" dirty="0" smtClean="0">
                <a:latin typeface="Georgia" pitchFamily="18" charset="0"/>
              </a:rPr>
              <a:t>25</a:t>
            </a:r>
            <a:r>
              <a:rPr lang="es-MX" sz="2400" b="1" dirty="0" smtClean="0">
                <a:latin typeface="Georgia" pitchFamily="18" charset="0"/>
              </a:rPr>
              <a:t>: </a:t>
            </a:r>
            <a:r>
              <a:rPr lang="es-MX" sz="2400" dirty="0">
                <a:latin typeface="Georgia" pitchFamily="18" charset="0"/>
              </a:rPr>
              <a:t>El CONAEDU-EMS toma nota de que entre las metas sectoriales, que se establecerán en el Programa Sectorial de Educación 2013-2018, se preverá la de  lograr que el 50% de la matrícula de educación media superior esté inscrita en planteles incorporados al Sistema Nacional de Bachillerato.</a:t>
            </a:r>
            <a:endParaRPr lang="es-MX" sz="2400" dirty="0">
              <a:latin typeface="Georgia" pitchFamily="18" charset="0"/>
            </a:endParaRPr>
          </a:p>
        </p:txBody>
      </p:sp>
    </p:spTree>
    <p:extLst>
      <p:ext uri="{BB962C8B-B14F-4D97-AF65-F5344CB8AC3E}">
        <p14:creationId xmlns:p14="http://schemas.microsoft.com/office/powerpoint/2010/main" val="2991232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772816"/>
            <a:ext cx="7560840" cy="2677656"/>
          </a:xfrm>
          <a:prstGeom prst="rect">
            <a:avLst/>
          </a:prstGeom>
        </p:spPr>
        <p:txBody>
          <a:bodyPr wrap="square">
            <a:spAutoFit/>
          </a:bodyPr>
          <a:lstStyle/>
          <a:p>
            <a:pPr algn="just" hangingPunct="0"/>
            <a:r>
              <a:rPr lang="es-MX" sz="2400" b="1" dirty="0" smtClean="0">
                <a:latin typeface="Georgia" pitchFamily="18" charset="0"/>
              </a:rPr>
              <a:t>ACUERDO </a:t>
            </a:r>
            <a:r>
              <a:rPr lang="es-MX" sz="2400" b="1" dirty="0" smtClean="0">
                <a:latin typeface="Georgia" pitchFamily="18" charset="0"/>
              </a:rPr>
              <a:t>26</a:t>
            </a:r>
            <a:r>
              <a:rPr lang="es-MX" sz="2400" b="1" dirty="0" smtClean="0">
                <a:latin typeface="Georgia" pitchFamily="18" charset="0"/>
              </a:rPr>
              <a:t>: </a:t>
            </a:r>
            <a:r>
              <a:rPr lang="es-MX" sz="2400" dirty="0">
                <a:latin typeface="Georgia" pitchFamily="18" charset="0"/>
              </a:rPr>
              <a:t>El CONAEDU-EMS toma nota del esfuerzo que debe realizar cada entidad federativa para alcanzar la meta de 50% de su matrícula en planteles pertenecientes al Sistema Nacional de Bachillerato, y acuerda que cada autoridad educativa elabore un plan a desarrollarse en los próximos 5 años, validado por la CEPPEMS, para alcanzar dicha meta.</a:t>
            </a:r>
            <a:endParaRPr lang="es-MX" sz="2400" dirty="0">
              <a:latin typeface="Georgia" pitchFamily="18" charset="0"/>
            </a:endParaRPr>
          </a:p>
        </p:txBody>
      </p:sp>
    </p:spTree>
    <p:extLst>
      <p:ext uri="{BB962C8B-B14F-4D97-AF65-F5344CB8AC3E}">
        <p14:creationId xmlns:p14="http://schemas.microsoft.com/office/powerpoint/2010/main" val="229553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2348880"/>
            <a:ext cx="7560840" cy="1200329"/>
          </a:xfrm>
          <a:prstGeom prst="rect">
            <a:avLst/>
          </a:prstGeom>
        </p:spPr>
        <p:txBody>
          <a:bodyPr wrap="square">
            <a:spAutoFit/>
          </a:bodyPr>
          <a:lstStyle/>
          <a:p>
            <a:pPr algn="just" hangingPunct="0"/>
            <a:r>
              <a:rPr lang="es-MX" sz="2400" b="1" dirty="0" smtClean="0">
                <a:latin typeface="Georgia" pitchFamily="18" charset="0"/>
              </a:rPr>
              <a:t>ACUERDO 2: </a:t>
            </a:r>
            <a:r>
              <a:rPr lang="es-MX" sz="2400" dirty="0">
                <a:latin typeface="Georgia" pitchFamily="18" charset="0"/>
              </a:rPr>
              <a:t>El CONAEDU-EMS toma nota del informe de seguimiento de acuerdos aprobados en sus sesiones previas rendido por su Secretario Técnico. </a:t>
            </a:r>
            <a:endParaRPr lang="es-MX" sz="2400" dirty="0">
              <a:latin typeface="Georgia" pitchFamily="18" charset="0"/>
            </a:endParaRPr>
          </a:p>
        </p:txBody>
      </p:sp>
    </p:spTree>
    <p:extLst>
      <p:ext uri="{BB962C8B-B14F-4D97-AF65-F5344CB8AC3E}">
        <p14:creationId xmlns:p14="http://schemas.microsoft.com/office/powerpoint/2010/main" val="835156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2348880"/>
            <a:ext cx="7560840" cy="1569660"/>
          </a:xfrm>
          <a:prstGeom prst="rect">
            <a:avLst/>
          </a:prstGeom>
        </p:spPr>
        <p:txBody>
          <a:bodyPr wrap="square">
            <a:spAutoFit/>
          </a:bodyPr>
          <a:lstStyle/>
          <a:p>
            <a:pPr algn="just" hangingPunct="0"/>
            <a:r>
              <a:rPr lang="es-MX" sz="2400" b="1" dirty="0" smtClean="0">
                <a:latin typeface="Georgia" pitchFamily="18" charset="0"/>
              </a:rPr>
              <a:t>ACUERDO </a:t>
            </a:r>
            <a:r>
              <a:rPr lang="es-MX" sz="2400" b="1" dirty="0" smtClean="0">
                <a:latin typeface="Georgia" pitchFamily="18" charset="0"/>
              </a:rPr>
              <a:t>3</a:t>
            </a:r>
            <a:r>
              <a:rPr lang="es-MX" sz="2400" b="1" dirty="0" smtClean="0">
                <a:latin typeface="Georgia" pitchFamily="18" charset="0"/>
              </a:rPr>
              <a:t>: </a:t>
            </a:r>
            <a:r>
              <a:rPr lang="es-MX" sz="2400" dirty="0">
                <a:latin typeface="Georgia" pitchFamily="18" charset="0"/>
              </a:rPr>
              <a:t>El CONAEDU-EMS toma nota de los avances de la implementación de la etapa piloto de </a:t>
            </a:r>
            <a:r>
              <a:rPr lang="es-MX" sz="2400" dirty="0" err="1">
                <a:latin typeface="Georgia" pitchFamily="18" charset="0"/>
              </a:rPr>
              <a:t>Telebachillerato</a:t>
            </a:r>
            <a:r>
              <a:rPr lang="es-MX" sz="2400" dirty="0">
                <a:latin typeface="Georgia" pitchFamily="18" charset="0"/>
              </a:rPr>
              <a:t> Comunitario en el ciclo escolar 2013-2014 en todas las entidades federativas.</a:t>
            </a:r>
            <a:endParaRPr lang="es-MX" sz="2400" dirty="0">
              <a:latin typeface="Georgia" pitchFamily="18" charset="0"/>
            </a:endParaRPr>
          </a:p>
        </p:txBody>
      </p:sp>
    </p:spTree>
    <p:extLst>
      <p:ext uri="{BB962C8B-B14F-4D97-AF65-F5344CB8AC3E}">
        <p14:creationId xmlns:p14="http://schemas.microsoft.com/office/powerpoint/2010/main" val="1696346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58102" y="1484784"/>
            <a:ext cx="7560840" cy="3785652"/>
          </a:xfrm>
          <a:prstGeom prst="rect">
            <a:avLst/>
          </a:prstGeom>
        </p:spPr>
        <p:txBody>
          <a:bodyPr wrap="square">
            <a:spAutoFit/>
          </a:bodyPr>
          <a:lstStyle/>
          <a:p>
            <a:pPr algn="just" hangingPunct="0"/>
            <a:r>
              <a:rPr lang="es-MX" sz="2400" b="1" dirty="0" smtClean="0">
                <a:latin typeface="Georgia" pitchFamily="18" charset="0"/>
              </a:rPr>
              <a:t>ACUERDO </a:t>
            </a:r>
            <a:r>
              <a:rPr lang="es-MX" sz="2400" b="1" dirty="0" smtClean="0">
                <a:latin typeface="Georgia" pitchFamily="18" charset="0"/>
              </a:rPr>
              <a:t>4</a:t>
            </a:r>
            <a:r>
              <a:rPr lang="es-MX" sz="2400" b="1" dirty="0" smtClean="0">
                <a:latin typeface="Georgia" pitchFamily="18" charset="0"/>
              </a:rPr>
              <a:t>: </a:t>
            </a:r>
            <a:r>
              <a:rPr lang="es-MX" sz="2400" dirty="0">
                <a:latin typeface="Georgia" pitchFamily="18" charset="0"/>
              </a:rPr>
              <a:t>El CONAEDU-EMS acuerda que las autoridades educativas intensifiquen las gestiones a que haya lugar ante las instancias competentes en sus entidades federativas, para que se formalicen a la brevedad los convenios de coordinación que tienen por objeto el establecimiento del </a:t>
            </a:r>
            <a:r>
              <a:rPr lang="es-MX" sz="2400" dirty="0" err="1">
                <a:latin typeface="Georgia" pitchFamily="18" charset="0"/>
              </a:rPr>
              <a:t>Telebachillerato</a:t>
            </a:r>
            <a:r>
              <a:rPr lang="es-MX" sz="2400" dirty="0">
                <a:latin typeface="Georgia" pitchFamily="18" charset="0"/>
              </a:rPr>
              <a:t> Comunitario, así como los convenios de apoyo financiero  correspondientes al ejercicio fiscal 2013 y se hagan llegar a la Subsecretaría de Educación Media Superior.</a:t>
            </a:r>
            <a:endParaRPr lang="es-MX" sz="2400" dirty="0">
              <a:latin typeface="Georgia" pitchFamily="18" charset="0"/>
            </a:endParaRPr>
          </a:p>
        </p:txBody>
      </p:sp>
    </p:spTree>
    <p:extLst>
      <p:ext uri="{BB962C8B-B14F-4D97-AF65-F5344CB8AC3E}">
        <p14:creationId xmlns:p14="http://schemas.microsoft.com/office/powerpoint/2010/main" val="1021466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916832"/>
            <a:ext cx="7560840" cy="2677656"/>
          </a:xfrm>
          <a:prstGeom prst="rect">
            <a:avLst/>
          </a:prstGeom>
        </p:spPr>
        <p:txBody>
          <a:bodyPr wrap="square">
            <a:spAutoFit/>
          </a:bodyPr>
          <a:lstStyle/>
          <a:p>
            <a:pPr algn="just" hangingPunct="0"/>
            <a:r>
              <a:rPr lang="es-MX" sz="2400" b="1" dirty="0">
                <a:latin typeface="Georgia" pitchFamily="18" charset="0"/>
              </a:rPr>
              <a:t>ACUERDO </a:t>
            </a:r>
            <a:r>
              <a:rPr lang="es-MX" sz="2400" b="1" dirty="0">
                <a:latin typeface="Georgia" pitchFamily="18" charset="0"/>
              </a:rPr>
              <a:t>5</a:t>
            </a:r>
            <a:r>
              <a:rPr lang="es-MX" sz="2400" b="1" dirty="0" smtClean="0">
                <a:latin typeface="Georgia" pitchFamily="18" charset="0"/>
              </a:rPr>
              <a:t>: </a:t>
            </a:r>
            <a:r>
              <a:rPr lang="es-MX" sz="2400" dirty="0">
                <a:latin typeface="Georgia" pitchFamily="18" charset="0"/>
              </a:rPr>
              <a:t>El CONAEDU-EMS acuerda que las autoridades educativas locales realicen las previsiones presupuestales necesarias con el fin de que, a partir del mes de julio de 2014, concurran con la Subsecretaría de Educación Media Superior al financiamiento a partes iguales de la operación del </a:t>
            </a:r>
            <a:r>
              <a:rPr lang="es-MX" sz="2400" dirty="0" err="1">
                <a:latin typeface="Georgia" pitchFamily="18" charset="0"/>
              </a:rPr>
              <a:t>Telebachillerato</a:t>
            </a:r>
            <a:r>
              <a:rPr lang="es-MX" sz="2400" dirty="0">
                <a:latin typeface="Georgia" pitchFamily="18" charset="0"/>
              </a:rPr>
              <a:t> Comunitario.</a:t>
            </a:r>
            <a:endParaRPr lang="es-MX" sz="2400" dirty="0">
              <a:latin typeface="Georgia" pitchFamily="18" charset="0"/>
            </a:endParaRPr>
          </a:p>
        </p:txBody>
      </p:sp>
    </p:spTree>
    <p:extLst>
      <p:ext uri="{BB962C8B-B14F-4D97-AF65-F5344CB8AC3E}">
        <p14:creationId xmlns:p14="http://schemas.microsoft.com/office/powerpoint/2010/main" val="45494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484784"/>
            <a:ext cx="7560840" cy="3785652"/>
          </a:xfrm>
          <a:prstGeom prst="rect">
            <a:avLst/>
          </a:prstGeom>
        </p:spPr>
        <p:txBody>
          <a:bodyPr wrap="square">
            <a:spAutoFit/>
          </a:bodyPr>
          <a:lstStyle/>
          <a:p>
            <a:pPr algn="just" hangingPunct="0"/>
            <a:r>
              <a:rPr lang="es-MX" sz="2400" b="1" dirty="0" smtClean="0">
                <a:latin typeface="Georgia" pitchFamily="18" charset="0"/>
              </a:rPr>
              <a:t>ACUERDO 6: </a:t>
            </a:r>
            <a:r>
              <a:rPr lang="es-MX" sz="2400" dirty="0">
                <a:latin typeface="Georgia" pitchFamily="18" charset="0"/>
              </a:rPr>
              <a:t>El CONAEDU-EMS toma nota de la agenda aprobada el 6 de septiembre de 2013 por el Grupo de Trabajo que tiene por objeto el Seguimiento a los Avances del Movimiento Nacional contra el Abandono Escolar "Yo No Abandono", y ratifica el compromiso de seguir impulsando las acciones contenidas en la "Caja de Herramientas" contra el abandono, así como las mejores prácticas que se desarrollen en las entidades federativas para disminuir el abandono escolar.</a:t>
            </a:r>
            <a:endParaRPr lang="es-MX" sz="2400" dirty="0">
              <a:latin typeface="Georgia" pitchFamily="18" charset="0"/>
            </a:endParaRPr>
          </a:p>
        </p:txBody>
      </p:sp>
    </p:spTree>
    <p:extLst>
      <p:ext uri="{BB962C8B-B14F-4D97-AF65-F5344CB8AC3E}">
        <p14:creationId xmlns:p14="http://schemas.microsoft.com/office/powerpoint/2010/main" val="11182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628800"/>
            <a:ext cx="7560840" cy="3416320"/>
          </a:xfrm>
          <a:prstGeom prst="rect">
            <a:avLst/>
          </a:prstGeom>
        </p:spPr>
        <p:txBody>
          <a:bodyPr wrap="square">
            <a:spAutoFit/>
          </a:bodyPr>
          <a:lstStyle/>
          <a:p>
            <a:pPr algn="just" hangingPunct="0"/>
            <a:r>
              <a:rPr lang="es-MX" sz="2400" b="1" dirty="0" smtClean="0">
                <a:latin typeface="Georgia" pitchFamily="18" charset="0"/>
              </a:rPr>
              <a:t>ACUERDO </a:t>
            </a:r>
            <a:r>
              <a:rPr lang="es-MX" sz="2400" b="1" dirty="0" smtClean="0">
                <a:latin typeface="Georgia" pitchFamily="18" charset="0"/>
              </a:rPr>
              <a:t>7</a:t>
            </a:r>
            <a:r>
              <a:rPr lang="es-MX" sz="2400" b="1" dirty="0" smtClean="0">
                <a:latin typeface="Georgia" pitchFamily="18" charset="0"/>
              </a:rPr>
              <a:t>: </a:t>
            </a:r>
            <a:r>
              <a:rPr lang="es-MX" sz="2400" dirty="0">
                <a:latin typeface="Georgia" pitchFamily="18" charset="0"/>
              </a:rPr>
              <a:t>El CONAEDU-EMS toma nota de la presentación de los avances en los programas de becas de educación media superior y acuerda que sus integrantes contribuyan, en sus respectivos ámbitos de competencia y conforme a sus capacidades, a fortalecer su operación, a fin de mejorar los procesos de postulación y seguimiento de las solicitudes de beca, en particular, del Programa de Becas contra el Abandono Escolar.</a:t>
            </a:r>
            <a:endParaRPr lang="es-MX" sz="2400" dirty="0">
              <a:latin typeface="Georgia" pitchFamily="18" charset="0"/>
            </a:endParaRPr>
          </a:p>
        </p:txBody>
      </p:sp>
    </p:spTree>
    <p:extLst>
      <p:ext uri="{BB962C8B-B14F-4D97-AF65-F5344CB8AC3E}">
        <p14:creationId xmlns:p14="http://schemas.microsoft.com/office/powerpoint/2010/main" val="4080925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2348880"/>
            <a:ext cx="7560840" cy="1938992"/>
          </a:xfrm>
          <a:prstGeom prst="rect">
            <a:avLst/>
          </a:prstGeom>
        </p:spPr>
        <p:txBody>
          <a:bodyPr wrap="square">
            <a:spAutoFit/>
          </a:bodyPr>
          <a:lstStyle/>
          <a:p>
            <a:pPr algn="just" hangingPunct="0"/>
            <a:r>
              <a:rPr lang="es-MX" sz="2400" b="1" dirty="0">
                <a:latin typeface="Georgia" pitchFamily="18" charset="0"/>
              </a:rPr>
              <a:t>ACUERDO </a:t>
            </a:r>
            <a:r>
              <a:rPr lang="es-MX" sz="2400" b="1" dirty="0">
                <a:latin typeface="Georgia" pitchFamily="18" charset="0"/>
              </a:rPr>
              <a:t>8</a:t>
            </a:r>
            <a:r>
              <a:rPr lang="es-MX" sz="2400" b="1" dirty="0" smtClean="0">
                <a:latin typeface="Georgia" pitchFamily="18" charset="0"/>
              </a:rPr>
              <a:t>: </a:t>
            </a:r>
            <a:r>
              <a:rPr lang="es-MX" sz="2400" dirty="0">
                <a:latin typeface="Georgia" pitchFamily="18" charset="0"/>
              </a:rPr>
              <a:t>El CONAEDU-EMS toma nota de la expansión del Bachillerato No Escolarizado para Estudiantes con Discapacidad, que ha llegado a 100 centros de atención en las principales ciudades del país.</a:t>
            </a:r>
            <a:endParaRPr lang="es-MX" sz="2400" dirty="0">
              <a:latin typeface="Georgia" pitchFamily="18" charset="0"/>
            </a:endParaRPr>
          </a:p>
        </p:txBody>
      </p:sp>
    </p:spTree>
    <p:extLst>
      <p:ext uri="{BB962C8B-B14F-4D97-AF65-F5344CB8AC3E}">
        <p14:creationId xmlns:p14="http://schemas.microsoft.com/office/powerpoint/2010/main" val="3013660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1349</Words>
  <Application>Microsoft Office PowerPoint</Application>
  <PresentationFormat>Presentación en pantalla (4:3)</PresentationFormat>
  <Paragraphs>30</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Acuerdos de la XLV reunión del Consejo Nacional de Autoridades Educativas  Capítulo Educación Media Superior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Secretaria de Educacion Publica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Acuerdos CONAEDU</dc:title>
  <dc:creator>Alejandro Miranda</dc:creator>
  <cp:lastModifiedBy>JAVIERGA95</cp:lastModifiedBy>
  <cp:revision>12</cp:revision>
  <cp:lastPrinted>2013-10-31T17:16:31Z</cp:lastPrinted>
  <dcterms:created xsi:type="dcterms:W3CDTF">2013-06-13T22:03:32Z</dcterms:created>
  <dcterms:modified xsi:type="dcterms:W3CDTF">2013-10-31T17:39:27Z</dcterms:modified>
</cp:coreProperties>
</file>